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63" r:id="rId4"/>
    <p:sldId id="265" r:id="rId5"/>
    <p:sldId id="267" r:id="rId6"/>
    <p:sldId id="305" r:id="rId7"/>
    <p:sldId id="269" r:id="rId8"/>
    <p:sldId id="271" r:id="rId9"/>
    <p:sldId id="300" r:id="rId10"/>
    <p:sldId id="289" r:id="rId11"/>
    <p:sldId id="301" r:id="rId12"/>
    <p:sldId id="302" r:id="rId13"/>
    <p:sldId id="303" r:id="rId14"/>
    <p:sldId id="304" r:id="rId15"/>
    <p:sldId id="292" r:id="rId16"/>
    <p:sldId id="293" r:id="rId17"/>
    <p:sldId id="295" r:id="rId18"/>
    <p:sldId id="279" r:id="rId19"/>
    <p:sldId id="281" r:id="rId20"/>
    <p:sldId id="282" r:id="rId21"/>
  </p:sldIdLst>
  <p:sldSz cx="6858000" cy="51435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5EEC3C"/>
    <a:srgbClr val="FF6600"/>
    <a:srgbClr val="9EFF29"/>
    <a:srgbClr val="B01513"/>
    <a:srgbClr val="003635"/>
    <a:srgbClr val="005856"/>
    <a:srgbClr val="007033"/>
    <a:srgbClr val="F1C88B"/>
    <a:srgbClr val="FE9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450" y="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11/05/2020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B84CF-F63B-43BE-9C89-9ABF059C35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14619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11/05/2020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120414-B53B-44E1-BA0F-0E3DF5E45D01}" type="slidenum">
              <a:rPr lang="fr-FR" altLang="fr-FR" sz="1000"/>
              <a:pPr/>
              <a:t>2</a:t>
            </a:fld>
            <a:endParaRPr lang="fr-FR" altLang="fr-FR" sz="10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3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91E2A4-D595-40AD-904A-7D5CA9C09243}" type="slidenum">
              <a:rPr lang="fr-FR" altLang="fr-FR" sz="1000"/>
              <a:pPr/>
              <a:t>18</a:t>
            </a:fld>
            <a:endParaRPr lang="fr-FR" altLang="fr-FR" sz="10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5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E10BCF-7B4A-42AC-A94B-BD266A380F99}" type="slidenum">
              <a:rPr lang="fr-FR" altLang="fr-FR" sz="1000"/>
              <a:pPr/>
              <a:t>20</a:t>
            </a:fld>
            <a:endParaRPr lang="fr-FR" altLang="fr-FR" sz="10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348C50-5F30-44F4-8BC0-59B3B2851442}" type="slidenum">
              <a:rPr lang="fr-FR" altLang="fr-FR" sz="1000"/>
              <a:pPr/>
              <a:t>3</a:t>
            </a:fld>
            <a:endParaRPr lang="fr-FR" altLang="fr-FR" sz="10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35D190-D2FD-4609-98F9-C39310C99D62}" type="slidenum">
              <a:rPr lang="fr-FR" altLang="fr-FR" sz="1000"/>
              <a:pPr/>
              <a:t>5</a:t>
            </a:fld>
            <a:endParaRPr lang="fr-FR" altLang="fr-FR" sz="10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0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35D190-D2FD-4609-98F9-C39310C99D62}" type="slidenum">
              <a:rPr lang="fr-FR" altLang="fr-FR" sz="1000"/>
              <a:pPr/>
              <a:t>6</a:t>
            </a:fld>
            <a:endParaRPr lang="fr-FR" altLang="fr-FR" sz="10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BB059E-7693-44DA-A695-D96781B030AE}" type="slidenum">
              <a:rPr lang="fr-FR" altLang="fr-FR" sz="1000"/>
              <a:pPr/>
              <a:t>7</a:t>
            </a:fld>
            <a:endParaRPr lang="fr-FR" altLang="fr-FR" sz="10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1E8166-E3D2-456A-A2B6-F9F577C6EADF}" type="slidenum">
              <a:rPr lang="fr-FR" altLang="fr-FR" sz="1000"/>
              <a:pPr/>
              <a:t>12</a:t>
            </a:fld>
            <a:endParaRPr lang="fr-FR" altLang="fr-FR" sz="10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1E8166-E3D2-456A-A2B6-F9F577C6EADF}" type="slidenum">
              <a:rPr lang="fr-FR" altLang="fr-FR" sz="1000"/>
              <a:pPr/>
              <a:t>13</a:t>
            </a:fld>
            <a:endParaRPr lang="fr-FR" altLang="fr-FR" sz="10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3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1E8166-E3D2-456A-A2B6-F9F577C6EADF}" type="slidenum">
              <a:rPr lang="fr-FR" altLang="fr-FR" sz="1000"/>
              <a:pPr/>
              <a:t>14</a:t>
            </a:fld>
            <a:endParaRPr lang="fr-FR" altLang="fr-FR" sz="10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7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15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11/05/2020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4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1085851"/>
            <a:ext cx="4965726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3583035"/>
            <a:ext cx="4965726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EB84-E6BA-4F84-AC17-1C4E219305A7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3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3600440"/>
            <a:ext cx="4965725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514350"/>
            <a:ext cx="4965726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4025494"/>
            <a:ext cx="4965725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CE9-4333-4918-A5BF-2CC53B819161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085850"/>
            <a:ext cx="4965726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2743200"/>
            <a:ext cx="4965726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2E71-7ADE-4F1A-966D-F6C3601BB5B3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1085850"/>
            <a:ext cx="4500787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2828380"/>
            <a:ext cx="4095869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3262993"/>
            <a:ext cx="4965726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F54B-2A7C-467C-AB64-DC6D81ABAA1A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423" y="728440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1960341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42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2343151"/>
            <a:ext cx="4965727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3583036"/>
            <a:ext cx="4965726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0AA-E503-4C8C-AF1E-B1E6D80B0857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1485900"/>
            <a:ext cx="165804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2000250"/>
            <a:ext cx="164706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1485900"/>
            <a:ext cx="165206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2000250"/>
            <a:ext cx="165800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1485900"/>
            <a:ext cx="164974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2000250"/>
            <a:ext cx="1649744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8837-4C48-417B-8898-790A7467394A}" type="datetime1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3188212"/>
            <a:ext cx="16542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1657350"/>
            <a:ext cx="1654209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3620409"/>
            <a:ext cx="1654209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3188212"/>
            <a:ext cx="16488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1657350"/>
            <a:ext cx="1648850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3620409"/>
            <a:ext cx="1651034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3188212"/>
            <a:ext cx="164974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1657350"/>
            <a:ext cx="164974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3620407"/>
            <a:ext cx="165192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C90-6AAF-4510-B682-2D1BDE98E509}" type="datetime1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D8E6-3B2F-4E73-B743-056E322A5E92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6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322661"/>
            <a:ext cx="986095" cy="4369594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579904"/>
            <a:ext cx="4176609" cy="411235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2803-6709-4064-9396-7513EE5B1717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2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342901"/>
            <a:ext cx="5143500" cy="9572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857500" cy="3086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0" y="1600200"/>
            <a:ext cx="2857500" cy="3086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B849-9DB6-4856-8DDC-7CB43E1C28F1}" type="datetime1">
              <a:rPr lang="en-US" smtClean="0"/>
              <a:t>5/13/2020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3872C-AB1E-4023-8A71-F0C43D85C3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352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825D-A5F3-4B1E-87B8-79CCF8202554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2146301"/>
            <a:ext cx="4965725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3583036"/>
            <a:ext cx="4965726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2576-F629-4EB7-8D12-F7EA4176B490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1545433"/>
            <a:ext cx="2473585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1542070"/>
            <a:ext cx="247358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5C9-98F6-4B31-85EC-1A9081F0C033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1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1428750"/>
            <a:ext cx="247358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1885950"/>
            <a:ext cx="2473585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1428750"/>
            <a:ext cx="24735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1885950"/>
            <a:ext cx="2473585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3D2B-622A-4B8C-9ABA-BA6E17C5EF74}" type="datetime1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5600-F68C-478F-96E4-F5E171F2A908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E0A-1FF1-42AE-AAEC-0B46B5DBF947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0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085850"/>
            <a:ext cx="1913597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1085850"/>
            <a:ext cx="2923510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2346961"/>
            <a:ext cx="19135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500A-A573-440B-AD35-7996B04FBD32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1390644"/>
            <a:ext cx="2865506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857250"/>
            <a:ext cx="180069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2743200"/>
            <a:ext cx="2861046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BDFB-4274-4E40-9BAB-062B22A1D29F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342900"/>
            <a:ext cx="1200150" cy="12001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4572000"/>
            <a:ext cx="742950" cy="7429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2000250"/>
            <a:ext cx="3143250" cy="31432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2171700"/>
            <a:ext cx="1771650" cy="17716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824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339538"/>
            <a:ext cx="5291535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1539694"/>
            <a:ext cx="5033741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621242" y="1371579"/>
            <a:ext cx="742949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0B94C0-4BF0-4530-9681-FF0DD205BCD4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675002" y="2447528"/>
            <a:ext cx="2894846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221803"/>
            <a:ext cx="471610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6862" y="5213747"/>
            <a:ext cx="62922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788083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</p:sldLayoutIdLst>
  <p:hf hdr="0" ftr="0" dt="0"/>
  <p:txStyles>
    <p:titleStyle>
      <a:lvl1pPr algn="l" defTabSz="342905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80" indent="-257180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eignement.uliege.be/" TargetMode="External"/><Relationship Id="rId2" Type="http://schemas.openxmlformats.org/officeDocument/2006/relationships/hyperlink" Target="http://www.uliege.b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theunissen@uliege.be" TargetMode="External"/><Relationship Id="rId4" Type="http://schemas.openxmlformats.org/officeDocument/2006/relationships/hyperlink" Target="https://www.facmed.uliege.be/cms/c_4580481/fr/facmed-departement-des-sciences-de-la-motrici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285" y="592839"/>
            <a:ext cx="6152681" cy="1293232"/>
          </a:xfrm>
        </p:spPr>
        <p:txBody>
          <a:bodyPr>
            <a:noAutofit/>
          </a:bodyPr>
          <a:lstStyle/>
          <a:p>
            <a:r>
              <a:rPr lang="fr-BE" sz="2700" dirty="0" smtClean="0"/>
              <a:t>Promotion des études</a:t>
            </a:r>
            <a:r>
              <a:rPr lang="fr-BE" sz="2700" dirty="0"/>
              <a:t/>
            </a:r>
            <a:br>
              <a:rPr lang="fr-BE" sz="2700" dirty="0"/>
            </a:br>
            <a:r>
              <a:rPr lang="fr-BE" sz="2700" dirty="0"/>
              <a:t>Sciences de la motricité</a:t>
            </a:r>
            <a:br>
              <a:rPr lang="fr-BE" sz="2700" dirty="0"/>
            </a:br>
            <a:endParaRPr lang="en-US" sz="27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85" y="1569862"/>
            <a:ext cx="5017373" cy="3344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 rot="2240591">
            <a:off x="4772362" y="2111106"/>
            <a:ext cx="2102007" cy="2920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1792" tIns="25897" rIns="51792" bIns="25897"/>
          <a:lstStyle/>
          <a:p>
            <a:pPr marL="192881" indent="-192881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fr-FR" dirty="0" smtClean="0">
                <a:solidFill>
                  <a:schemeClr val="bg1"/>
                </a:solidFill>
              </a:rPr>
              <a:t>13 mai 2020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142632" y="3242320"/>
            <a:ext cx="430887" cy="15696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800" dirty="0" smtClean="0"/>
              <a:t>Présenté par Catherine THEUNISSEN</a:t>
            </a:r>
            <a:endParaRPr lang="fr-BE" sz="8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65" name="Group 3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881193"/>
              </p:ext>
            </p:extLst>
          </p:nvPr>
        </p:nvGraphicFramePr>
        <p:xfrm>
          <a:off x="174530" y="1283877"/>
          <a:ext cx="3137845" cy="1170350"/>
        </p:xfrm>
        <a:graphic>
          <a:graphicData uri="http://schemas.openxmlformats.org/drawingml/2006/table">
            <a:tbl>
              <a:tblPr/>
              <a:tblGrid>
                <a:gridCol w="255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47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Sciences motricité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Chimie 2 (20+8+10)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1435" marR="51435" marT="25728" marB="2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1435" marR="51435" marT="25728" marB="2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Biologie 2 (30+12+20)</a:t>
                      </a:r>
                    </a:p>
                  </a:txBody>
                  <a:tcPr marL="51435" marR="51435" marT="25728" marB="2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5</a:t>
                      </a:r>
                      <a:endParaRPr kumimoji="0" lang="fr-F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25728" marB="2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r>
                        <a:rPr kumimoji="0" lang="fr-B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er</a:t>
                      </a: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secours (2+4+0)</a:t>
                      </a:r>
                    </a:p>
                  </a:txBody>
                  <a:tcPr marL="51435" marR="51435" marT="25723" marB="2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1435" marR="51435" marT="25723" marB="2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6466" name="Text Box 34"/>
          <p:cNvSpPr txBox="1">
            <a:spLocks noChangeArrowheads="1"/>
          </p:cNvSpPr>
          <p:nvPr/>
        </p:nvSpPr>
        <p:spPr bwMode="auto">
          <a:xfrm>
            <a:off x="3983957" y="2958724"/>
            <a:ext cx="1579661" cy="50783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*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FF33CC"/>
              </a:buClr>
              <a:buSzPct val="50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1350" dirty="0">
                <a:solidFill>
                  <a:srgbClr val="FFFFFF"/>
                </a:solidFill>
                <a:latin typeface="Trebuchet MS" panose="020B0603020202020204" pitchFamily="34" charset="0"/>
              </a:rPr>
              <a:t>1 crédit </a:t>
            </a:r>
            <a:r>
              <a:rPr lang="fr-BE" altLang="fr-FR" sz="1350" dirty="0">
                <a:latin typeface="Trebuchet MS" panose="020B0603020202020204" pitchFamily="34" charset="0"/>
              </a:rPr>
              <a:t>±</a:t>
            </a:r>
            <a:r>
              <a:rPr lang="fr-BE" altLang="fr-FR" sz="1350" dirty="0">
                <a:solidFill>
                  <a:srgbClr val="FFFFFF"/>
                </a:solidFill>
                <a:latin typeface="Trebuchet MS" panose="020B0603020202020204" pitchFamily="34" charset="0"/>
              </a:rPr>
              <a:t> 30 h travail étudiant</a:t>
            </a:r>
            <a:endParaRPr lang="fr-FR" altLang="fr-FR" sz="135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3679512" y="1742500"/>
            <a:ext cx="2390478" cy="525208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*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FF33CC"/>
              </a:buClr>
              <a:buSzPct val="50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BE" altLang="fr-FR" sz="788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1350">
                <a:solidFill>
                  <a:srgbClr val="FFFFFF"/>
                </a:solidFill>
                <a:latin typeface="Trebuchet MS" panose="020B0603020202020204" pitchFamily="34" charset="0"/>
              </a:rPr>
              <a:t>http://www.uliege.be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675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45728" y="221803"/>
            <a:ext cx="5291535" cy="10503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Programme du bloc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92017" y="883856"/>
            <a:ext cx="190468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dirty="0" smtClean="0"/>
              <a:t>Quadrimestre 2</a:t>
            </a:r>
            <a:endParaRPr lang="fr-BE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97881"/>
              </p:ext>
            </p:extLst>
          </p:nvPr>
        </p:nvGraphicFramePr>
        <p:xfrm>
          <a:off x="174530" y="2515192"/>
          <a:ext cx="3137846" cy="1324012"/>
        </p:xfrm>
        <a:graphic>
          <a:graphicData uri="http://schemas.openxmlformats.org/drawingml/2006/table">
            <a:tbl>
              <a:tblPr/>
              <a:tblGrid>
                <a:gridCol w="2548792">
                  <a:extLst>
                    <a:ext uri="{9D8B030D-6E8A-4147-A177-3AD203B41FA5}">
                      <a16:colId xmlns:a16="http://schemas.microsoft.com/office/drawing/2014/main" val="570634294"/>
                    </a:ext>
                  </a:extLst>
                </a:gridCol>
                <a:gridCol w="589054">
                  <a:extLst>
                    <a:ext uri="{9D8B030D-6E8A-4147-A177-3AD203B41FA5}">
                      <a16:colId xmlns:a16="http://schemas.microsoft.com/office/drawing/2014/main" val="3456565144"/>
                    </a:ext>
                  </a:extLst>
                </a:gridCol>
              </a:tblGrid>
              <a:tr h="175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Intro. </a:t>
                      </a:r>
                      <a:r>
                        <a:rPr kumimoji="0" lang="fr-B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entr</a:t>
                      </a: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 2 (0+30+0)</a:t>
                      </a:r>
                    </a:p>
                  </a:txBody>
                  <a:tcPr marL="51435" marR="51435" marT="25729" marB="2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marL="51435" marR="51435" marT="25729" marB="2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428411"/>
                  </a:ext>
                </a:extLst>
              </a:tr>
              <a:tr h="175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Bases </a:t>
                      </a:r>
                      <a:r>
                        <a:rPr kumimoji="0" lang="fr-B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interv</a:t>
                      </a: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 2 (15+0+0)</a:t>
                      </a:r>
                    </a:p>
                  </a:txBody>
                  <a:tcPr marL="51435" marR="51435" marT="25729" marB="2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1435" marR="51435" marT="25729" marB="2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03711"/>
                  </a:ext>
                </a:extLst>
              </a:tr>
              <a:tr h="1759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Bioméca</a:t>
                      </a: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. (15+10+0)</a:t>
                      </a:r>
                    </a:p>
                  </a:txBody>
                  <a:tcPr marL="51435" marR="51435" marT="25716" marB="2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1435" marR="51435" marT="25716" marB="2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38349"/>
                  </a:ext>
                </a:extLst>
              </a:tr>
              <a:tr h="1759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Concepts EPS (15+0+0)</a:t>
                      </a:r>
                    </a:p>
                  </a:txBody>
                  <a:tcPr marL="51435" marR="51435" marT="25716" marB="2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1435" marR="51435" marT="25716" marB="2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30679"/>
                  </a:ext>
                </a:extLst>
              </a:tr>
              <a:tr h="1759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Pratique EPS (0+120+0)</a:t>
                      </a:r>
                    </a:p>
                  </a:txBody>
                  <a:tcPr marL="51435" marR="51435" marT="25716" marB="2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1435" marR="51435" marT="25716" marB="2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69703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287806" y="4376024"/>
            <a:ext cx="469690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r>
              <a:rPr lang="fr-BE" baseline="30000" dirty="0" smtClean="0"/>
              <a:t>er</a:t>
            </a:r>
            <a:r>
              <a:rPr lang="fr-BE" dirty="0" smtClean="0"/>
              <a:t> année = 26 ECTS de cours spécifiques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824823" y="221803"/>
            <a:ext cx="527485" cy="575765"/>
          </a:xfrm>
        </p:spPr>
        <p:txBody>
          <a:bodyPr/>
          <a:lstStyle/>
          <a:p>
            <a:fld id="{39B3872C-AB1E-4023-8A71-F0C43D85C300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84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66" grpId="0" animBg="1"/>
      <p:bldP spid="1464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45728" y="221803"/>
            <a:ext cx="5291535" cy="10503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Programme du bloc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92017" y="883856"/>
            <a:ext cx="190468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dirty="0" smtClean="0"/>
              <a:t>Quadrimestre 2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824824" y="221803"/>
            <a:ext cx="527485" cy="575765"/>
          </a:xfrm>
        </p:spPr>
        <p:txBody>
          <a:bodyPr/>
          <a:lstStyle/>
          <a:p>
            <a:fld id="{39B3872C-AB1E-4023-8A71-F0C43D85C300}" type="slidenum">
              <a:rPr lang="fr-FR" altLang="fr-FR" smtClean="0"/>
              <a:pPr/>
              <a:t>11</a:t>
            </a:fld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3789" t="30278" r="21836" b="9028"/>
          <a:stretch/>
        </p:blipFill>
        <p:spPr>
          <a:xfrm>
            <a:off x="727308" y="1406238"/>
            <a:ext cx="5494387" cy="3449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9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343693" y="3872194"/>
            <a:ext cx="1234394" cy="25977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43693" y="4651510"/>
            <a:ext cx="1234394" cy="25977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23" name="Rectangle 22"/>
          <p:cNvSpPr/>
          <p:nvPr/>
        </p:nvSpPr>
        <p:spPr>
          <a:xfrm>
            <a:off x="2343693" y="4391738"/>
            <a:ext cx="1234394" cy="25977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24" name="Rectangle 23"/>
          <p:cNvSpPr/>
          <p:nvPr/>
        </p:nvSpPr>
        <p:spPr>
          <a:xfrm>
            <a:off x="2343693" y="4131966"/>
            <a:ext cx="1234394" cy="25977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15" name="Rectangle 14"/>
          <p:cNvSpPr/>
          <p:nvPr/>
        </p:nvSpPr>
        <p:spPr>
          <a:xfrm>
            <a:off x="2343693" y="3872194"/>
            <a:ext cx="1234394" cy="259772"/>
          </a:xfrm>
          <a:prstGeom prst="rec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>
              <a:solidFill>
                <a:schemeClr val="accent1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1803"/>
            <a:ext cx="6296433" cy="1050398"/>
          </a:xfrm>
        </p:spPr>
        <p:txBody>
          <a:bodyPr/>
          <a:lstStyle/>
          <a:p>
            <a:pPr>
              <a:defRPr/>
            </a:pPr>
            <a:r>
              <a:rPr lang="fr-BE" sz="2800" dirty="0" smtClean="0"/>
              <a:t>Evaluation : principes généraux</a:t>
            </a:r>
            <a:endParaRPr lang="fr-FR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43693" y="4660586"/>
            <a:ext cx="1234394" cy="259772"/>
          </a:xfrm>
          <a:prstGeom prst="rec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6" name="Rectangle 5"/>
          <p:cNvSpPr/>
          <p:nvPr/>
        </p:nvSpPr>
        <p:spPr>
          <a:xfrm>
            <a:off x="2343693" y="4391738"/>
            <a:ext cx="1234394" cy="259772"/>
          </a:xfrm>
          <a:prstGeom prst="rec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7" name="Rectangle 6"/>
          <p:cNvSpPr/>
          <p:nvPr/>
        </p:nvSpPr>
        <p:spPr>
          <a:xfrm>
            <a:off x="2343693" y="4131966"/>
            <a:ext cx="1234394" cy="259772"/>
          </a:xfrm>
          <a:prstGeom prst="rec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grpSp>
        <p:nvGrpSpPr>
          <p:cNvPr id="9" name="Groupe 8"/>
          <p:cNvGrpSpPr/>
          <p:nvPr/>
        </p:nvGrpSpPr>
        <p:grpSpPr>
          <a:xfrm>
            <a:off x="348790" y="3770242"/>
            <a:ext cx="1994903" cy="1368598"/>
            <a:chOff x="348790" y="3653536"/>
            <a:chExt cx="1994903" cy="1266645"/>
          </a:xfrm>
        </p:grpSpPr>
        <p:sp>
          <p:nvSpPr>
            <p:cNvPr id="2" name="Accolade ouvrante 1"/>
            <p:cNvSpPr/>
            <p:nvPr/>
          </p:nvSpPr>
          <p:spPr>
            <a:xfrm>
              <a:off x="2107096" y="3653536"/>
              <a:ext cx="236597" cy="109736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48790" y="4019191"/>
              <a:ext cx="1710725" cy="284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 smtClean="0"/>
                <a:t>60 crédits validés </a:t>
              </a:r>
              <a:endParaRPr lang="fr-BE" sz="14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64634" y="4581627"/>
              <a:ext cx="1624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/>
                <a:t>Réussite du PA</a:t>
              </a:r>
              <a:endParaRPr lang="fr-BE" sz="1600" dirty="0"/>
            </a:p>
          </p:txBody>
        </p:sp>
        <p:sp>
          <p:nvSpPr>
            <p:cNvPr id="4" name="Flèche vers le bas 3"/>
            <p:cNvSpPr/>
            <p:nvPr/>
          </p:nvSpPr>
          <p:spPr>
            <a:xfrm>
              <a:off x="1176715" y="4326968"/>
              <a:ext cx="128624" cy="254659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0" name="Accolade fermante 9"/>
          <p:cNvSpPr/>
          <p:nvPr/>
        </p:nvSpPr>
        <p:spPr>
          <a:xfrm>
            <a:off x="3697357" y="3872194"/>
            <a:ext cx="144660" cy="111239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3824511" y="4197443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Bloc 1 = 60 crédits</a:t>
            </a:r>
            <a:endParaRPr lang="fr-BE" dirty="0"/>
          </a:p>
        </p:txBody>
      </p:sp>
      <p:grpSp>
        <p:nvGrpSpPr>
          <p:cNvPr id="25" name="Groupe 24"/>
          <p:cNvGrpSpPr/>
          <p:nvPr/>
        </p:nvGrpSpPr>
        <p:grpSpPr>
          <a:xfrm>
            <a:off x="2343693" y="2759802"/>
            <a:ext cx="3677583" cy="1112392"/>
            <a:chOff x="2343693" y="2759802"/>
            <a:chExt cx="3677583" cy="1112392"/>
          </a:xfrm>
        </p:grpSpPr>
        <p:sp>
          <p:nvSpPr>
            <p:cNvPr id="27" name="Rectangle 26"/>
            <p:cNvSpPr/>
            <p:nvPr/>
          </p:nvSpPr>
          <p:spPr>
            <a:xfrm>
              <a:off x="2343693" y="2759802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43693" y="3539118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43693" y="3279346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43693" y="3019574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/>
            </a:p>
          </p:txBody>
        </p:sp>
        <p:sp>
          <p:nvSpPr>
            <p:cNvPr id="35" name="Accolade fermante 34"/>
            <p:cNvSpPr/>
            <p:nvPr/>
          </p:nvSpPr>
          <p:spPr>
            <a:xfrm>
              <a:off x="3695415" y="2759802"/>
              <a:ext cx="144660" cy="111239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34459" y="3094680"/>
              <a:ext cx="2186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dirty="0"/>
                <a:t>Bloc </a:t>
              </a:r>
              <a:r>
                <a:rPr lang="fr-BE" dirty="0" smtClean="0"/>
                <a:t>2 </a:t>
              </a:r>
              <a:r>
                <a:rPr lang="fr-BE" dirty="0"/>
                <a:t>= 60 crédits</a:t>
              </a:r>
            </a:p>
          </p:txBody>
        </p:sp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5824824" y="221803"/>
            <a:ext cx="555194" cy="57576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277740" y="1115786"/>
            <a:ext cx="4612313" cy="333851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Réussite d’un enseignement : note ≥ 10/20</a:t>
            </a:r>
          </a:p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Réussite d’un bloc (60 crédits) :</a:t>
            </a:r>
          </a:p>
          <a:p>
            <a:pPr lvl="1"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aucune note &lt; 10/20 (sauf cas délibération)</a:t>
            </a:r>
          </a:p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Présence obligatoire aux évaluations</a:t>
            </a:r>
          </a:p>
        </p:txBody>
      </p:sp>
    </p:spTree>
    <p:extLst>
      <p:ext uri="{BB962C8B-B14F-4D97-AF65-F5344CB8AC3E}">
        <p14:creationId xmlns:p14="http://schemas.microsoft.com/office/powerpoint/2010/main" val="34189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1803"/>
            <a:ext cx="6296433" cy="1050398"/>
          </a:xfrm>
        </p:spPr>
        <p:txBody>
          <a:bodyPr/>
          <a:lstStyle/>
          <a:p>
            <a:pPr>
              <a:defRPr/>
            </a:pPr>
            <a:r>
              <a:rPr lang="fr-BE" sz="2800" dirty="0" smtClean="0"/>
              <a:t>Evaluation : principes généraux</a:t>
            </a:r>
            <a:endParaRPr lang="fr-FR" sz="28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77740" y="1115786"/>
            <a:ext cx="4612313" cy="333851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Réussite d’un enseignement : note ≥ 10/20</a:t>
            </a:r>
          </a:p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Réussite d’un bloc (60 crédits) :</a:t>
            </a:r>
          </a:p>
          <a:p>
            <a:pPr lvl="1"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aucune note &lt; 10/20 (sauf cas délibération)</a:t>
            </a:r>
          </a:p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Présence obligatoire aux évaluations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0319" y="4642206"/>
            <a:ext cx="1234394" cy="259772"/>
          </a:xfrm>
          <a:prstGeom prst="rec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6" name="Rectangle 5"/>
          <p:cNvSpPr/>
          <p:nvPr/>
        </p:nvSpPr>
        <p:spPr>
          <a:xfrm>
            <a:off x="2350319" y="4382434"/>
            <a:ext cx="1234394" cy="259772"/>
          </a:xfrm>
          <a:prstGeom prst="rec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7" name="Rectangle 6"/>
          <p:cNvSpPr/>
          <p:nvPr/>
        </p:nvSpPr>
        <p:spPr>
          <a:xfrm>
            <a:off x="2350319" y="4122662"/>
            <a:ext cx="1234394" cy="259772"/>
          </a:xfrm>
          <a:prstGeom prst="rec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8" name="Rectangle 7"/>
          <p:cNvSpPr/>
          <p:nvPr/>
        </p:nvSpPr>
        <p:spPr>
          <a:xfrm>
            <a:off x="2350319" y="3862890"/>
            <a:ext cx="1234394" cy="2597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grpSp>
        <p:nvGrpSpPr>
          <p:cNvPr id="9" name="Groupe 8"/>
          <p:cNvGrpSpPr/>
          <p:nvPr/>
        </p:nvGrpSpPr>
        <p:grpSpPr>
          <a:xfrm>
            <a:off x="74525" y="3898698"/>
            <a:ext cx="2269168" cy="1287056"/>
            <a:chOff x="74525" y="3653536"/>
            <a:chExt cx="2269168" cy="1287056"/>
          </a:xfrm>
        </p:grpSpPr>
        <p:sp>
          <p:nvSpPr>
            <p:cNvPr id="2" name="Accolade ouvrante 1"/>
            <p:cNvSpPr/>
            <p:nvPr/>
          </p:nvSpPr>
          <p:spPr>
            <a:xfrm>
              <a:off x="2107096" y="3653536"/>
              <a:ext cx="236597" cy="109736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74525" y="4043178"/>
              <a:ext cx="2132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 smtClean="0"/>
                <a:t>45 à 59 crédits validés </a:t>
              </a:r>
              <a:endParaRPr lang="fr-BE" sz="14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7740" y="4602038"/>
              <a:ext cx="1949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/>
                <a:t>En cours de cycle</a:t>
              </a:r>
              <a:endParaRPr lang="fr-BE" sz="1600" dirty="0"/>
            </a:p>
          </p:txBody>
        </p:sp>
        <p:sp>
          <p:nvSpPr>
            <p:cNvPr id="4" name="Flèche vers le bas 3"/>
            <p:cNvSpPr/>
            <p:nvPr/>
          </p:nvSpPr>
          <p:spPr>
            <a:xfrm>
              <a:off x="1176715" y="4326968"/>
              <a:ext cx="128624" cy="254659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1" name="Accolade fermante 20"/>
          <p:cNvSpPr/>
          <p:nvPr/>
        </p:nvSpPr>
        <p:spPr>
          <a:xfrm>
            <a:off x="3697357" y="3872194"/>
            <a:ext cx="144660" cy="111239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3824511" y="4197443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Bloc 1 = 60 crédits</a:t>
            </a:r>
            <a:endParaRPr lang="fr-BE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343693" y="2759802"/>
            <a:ext cx="3677583" cy="1112392"/>
            <a:chOff x="2343693" y="2759802"/>
            <a:chExt cx="3677583" cy="1112392"/>
          </a:xfrm>
        </p:grpSpPr>
        <p:sp>
          <p:nvSpPr>
            <p:cNvPr id="24" name="Rectangle 23"/>
            <p:cNvSpPr/>
            <p:nvPr/>
          </p:nvSpPr>
          <p:spPr>
            <a:xfrm>
              <a:off x="2343693" y="2759802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>
                <a:solidFill>
                  <a:schemeClr val="accent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43693" y="3539118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43693" y="3279346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43693" y="3019574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/>
            </a:p>
          </p:txBody>
        </p:sp>
        <p:sp>
          <p:nvSpPr>
            <p:cNvPr id="28" name="Accolade fermante 27"/>
            <p:cNvSpPr/>
            <p:nvPr/>
          </p:nvSpPr>
          <p:spPr>
            <a:xfrm>
              <a:off x="3695415" y="2759802"/>
              <a:ext cx="144660" cy="111239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34459" y="3094680"/>
              <a:ext cx="2186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dirty="0"/>
                <a:t>Bloc </a:t>
              </a:r>
              <a:r>
                <a:rPr lang="fr-BE" dirty="0" smtClean="0"/>
                <a:t>2 </a:t>
              </a:r>
              <a:r>
                <a:rPr lang="fr-BE" dirty="0"/>
                <a:t>= 60 crédits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4395" y="2889689"/>
            <a:ext cx="2285924" cy="1232974"/>
            <a:chOff x="65007" y="2819352"/>
            <a:chExt cx="2274681" cy="1303310"/>
          </a:xfrm>
        </p:grpSpPr>
        <p:sp>
          <p:nvSpPr>
            <p:cNvPr id="30" name="Accolade fermante 29"/>
            <p:cNvSpPr/>
            <p:nvPr/>
          </p:nvSpPr>
          <p:spPr>
            <a:xfrm flipH="1">
              <a:off x="2107096" y="2819352"/>
              <a:ext cx="232592" cy="1303310"/>
            </a:xfrm>
            <a:prstGeom prst="rightBrace">
              <a:avLst>
                <a:gd name="adj1" fmla="val 8333"/>
                <a:gd name="adj2" fmla="val 4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007" y="3200012"/>
              <a:ext cx="2007832" cy="6832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BE" sz="1200" b="1" dirty="0" smtClean="0"/>
                <a:t>Programme individuel</a:t>
              </a:r>
            </a:p>
            <a:p>
              <a:r>
                <a:rPr lang="fr-BE" sz="1200" b="1" dirty="0" smtClean="0"/>
                <a:t>Entre 61 et 67 crédits (CE)</a:t>
              </a:r>
              <a:endParaRPr lang="fr-BE" sz="1200" b="1" dirty="0"/>
            </a:p>
          </p:txBody>
        </p:sp>
      </p:grp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2000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1803"/>
            <a:ext cx="6296433" cy="1050398"/>
          </a:xfrm>
        </p:spPr>
        <p:txBody>
          <a:bodyPr/>
          <a:lstStyle/>
          <a:p>
            <a:pPr>
              <a:defRPr/>
            </a:pPr>
            <a:r>
              <a:rPr lang="fr-BE" sz="2800" dirty="0" smtClean="0"/>
              <a:t>Evaluation : principes généraux</a:t>
            </a:r>
            <a:endParaRPr lang="fr-FR" sz="28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77740" y="1115786"/>
            <a:ext cx="4612313" cy="333851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Réussite d’un enseignement : note ≥ 10/20</a:t>
            </a:r>
          </a:p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Réussite d’un bloc (60 crédits) :</a:t>
            </a:r>
          </a:p>
          <a:p>
            <a:pPr lvl="1"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aucune note &lt; 10/20 (sauf cas délibération)</a:t>
            </a:r>
          </a:p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Présence obligatoire aux évaluations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0319" y="4642206"/>
            <a:ext cx="1234394" cy="259772"/>
          </a:xfrm>
          <a:prstGeom prst="rec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6" name="Rectangle 5"/>
          <p:cNvSpPr/>
          <p:nvPr/>
        </p:nvSpPr>
        <p:spPr>
          <a:xfrm>
            <a:off x="2350319" y="4382434"/>
            <a:ext cx="1234394" cy="259772"/>
          </a:xfrm>
          <a:prstGeom prst="rec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7" name="Rectangle 6"/>
          <p:cNvSpPr/>
          <p:nvPr/>
        </p:nvSpPr>
        <p:spPr>
          <a:xfrm>
            <a:off x="2350319" y="4122662"/>
            <a:ext cx="1234394" cy="2597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sp>
        <p:nvSpPr>
          <p:cNvPr id="8" name="Rectangle 7"/>
          <p:cNvSpPr/>
          <p:nvPr/>
        </p:nvSpPr>
        <p:spPr>
          <a:xfrm>
            <a:off x="2350319" y="3862890"/>
            <a:ext cx="1234394" cy="2597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/>
          </a:p>
        </p:txBody>
      </p:sp>
      <p:grpSp>
        <p:nvGrpSpPr>
          <p:cNvPr id="9" name="Groupe 8"/>
          <p:cNvGrpSpPr/>
          <p:nvPr/>
        </p:nvGrpSpPr>
        <p:grpSpPr>
          <a:xfrm>
            <a:off x="74525" y="3898698"/>
            <a:ext cx="2269168" cy="1287056"/>
            <a:chOff x="74525" y="3653536"/>
            <a:chExt cx="2269168" cy="1287056"/>
          </a:xfrm>
        </p:grpSpPr>
        <p:sp>
          <p:nvSpPr>
            <p:cNvPr id="2" name="Accolade ouvrante 1"/>
            <p:cNvSpPr/>
            <p:nvPr/>
          </p:nvSpPr>
          <p:spPr>
            <a:xfrm>
              <a:off x="2107096" y="3653536"/>
              <a:ext cx="236597" cy="109736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74525" y="4043178"/>
              <a:ext cx="1819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 smtClean="0"/>
                <a:t>&lt;45 crédits validés </a:t>
              </a:r>
              <a:endParaRPr lang="fr-BE" sz="14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7740" y="4602038"/>
              <a:ext cx="1478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/>
                <a:t>Ajournement</a:t>
              </a:r>
              <a:endParaRPr lang="fr-BE" sz="1600" dirty="0"/>
            </a:p>
          </p:txBody>
        </p:sp>
        <p:sp>
          <p:nvSpPr>
            <p:cNvPr id="4" name="Flèche vers le bas 3"/>
            <p:cNvSpPr/>
            <p:nvPr/>
          </p:nvSpPr>
          <p:spPr>
            <a:xfrm>
              <a:off x="1176715" y="4326968"/>
              <a:ext cx="128624" cy="254659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1" name="Accolade fermante 20"/>
          <p:cNvSpPr/>
          <p:nvPr/>
        </p:nvSpPr>
        <p:spPr>
          <a:xfrm>
            <a:off x="3697357" y="3872194"/>
            <a:ext cx="144660" cy="111239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3824511" y="4197443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Bloc 1 = 60 crédits</a:t>
            </a:r>
            <a:endParaRPr lang="fr-BE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343693" y="2759802"/>
            <a:ext cx="3677583" cy="1112392"/>
            <a:chOff x="2343693" y="2759802"/>
            <a:chExt cx="3677583" cy="1112392"/>
          </a:xfrm>
        </p:grpSpPr>
        <p:sp>
          <p:nvSpPr>
            <p:cNvPr id="24" name="Rectangle 23"/>
            <p:cNvSpPr/>
            <p:nvPr/>
          </p:nvSpPr>
          <p:spPr>
            <a:xfrm>
              <a:off x="2343693" y="2759802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>
                <a:solidFill>
                  <a:schemeClr val="accent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43693" y="3539118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43693" y="3279346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43693" y="3019574"/>
              <a:ext cx="1234394" cy="25977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dirty="0"/>
            </a:p>
          </p:txBody>
        </p:sp>
        <p:sp>
          <p:nvSpPr>
            <p:cNvPr id="28" name="Accolade fermante 27"/>
            <p:cNvSpPr/>
            <p:nvPr/>
          </p:nvSpPr>
          <p:spPr>
            <a:xfrm>
              <a:off x="3695415" y="2759802"/>
              <a:ext cx="144660" cy="111239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34459" y="3094680"/>
              <a:ext cx="2186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dirty="0"/>
                <a:t>Bloc </a:t>
              </a:r>
              <a:r>
                <a:rPr lang="fr-BE" dirty="0" smtClean="0"/>
                <a:t>2 </a:t>
              </a:r>
              <a:r>
                <a:rPr lang="fr-BE" dirty="0"/>
                <a:t>= 60 crédits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23566" y="3200012"/>
            <a:ext cx="2076488" cy="1182422"/>
            <a:chOff x="189083" y="3200012"/>
            <a:chExt cx="2076488" cy="1182422"/>
          </a:xfrm>
        </p:grpSpPr>
        <p:sp>
          <p:nvSpPr>
            <p:cNvPr id="30" name="Accolade fermante 29"/>
            <p:cNvSpPr/>
            <p:nvPr/>
          </p:nvSpPr>
          <p:spPr>
            <a:xfrm flipH="1">
              <a:off x="2053988" y="3317142"/>
              <a:ext cx="211583" cy="1065292"/>
            </a:xfrm>
            <a:prstGeom prst="rightBrace">
              <a:avLst>
                <a:gd name="adj1" fmla="val 8333"/>
                <a:gd name="adj2" fmla="val 4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083" y="3200012"/>
              <a:ext cx="1816523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BE" sz="1200" b="1" dirty="0" smtClean="0"/>
                <a:t>Programme individuel</a:t>
              </a:r>
            </a:p>
            <a:p>
              <a:r>
                <a:rPr lang="fr-BE" sz="1200" b="1" dirty="0" smtClean="0"/>
                <a:t>Maximum 60 crédits</a:t>
              </a:r>
              <a:endParaRPr lang="fr-BE" sz="1200" b="1" dirty="0"/>
            </a:p>
          </p:txBody>
        </p:sp>
      </p:grp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2000" smtClean="0"/>
              <a:pPr/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40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634358"/>
            <a:ext cx="6858000" cy="47066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*"/>
              <a:tabLst>
                <a:tab pos="385763" algn="l"/>
                <a:tab pos="669925" algn="l"/>
                <a:tab pos="952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FF33CC"/>
              </a:buClr>
              <a:buSzPct val="50000"/>
              <a:buFont typeface="Monotype Sorts" pitchFamily="2" charset="2"/>
              <a:buChar char="u"/>
              <a:tabLst>
                <a:tab pos="385763" algn="l"/>
                <a:tab pos="669925" algn="l"/>
                <a:tab pos="952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tabLst>
                <a:tab pos="385763" algn="l"/>
                <a:tab pos="669925" algn="l"/>
                <a:tab pos="952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tabLst>
                <a:tab pos="385763" algn="l"/>
                <a:tab pos="669925" algn="l"/>
                <a:tab pos="95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tabLst>
                <a:tab pos="385763" algn="l"/>
                <a:tab pos="669925" algn="l"/>
                <a:tab pos="95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tabLst>
                <a:tab pos="385763" algn="l"/>
                <a:tab pos="669925" algn="l"/>
                <a:tab pos="95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tabLst>
                <a:tab pos="385763" algn="l"/>
                <a:tab pos="669925" algn="l"/>
                <a:tab pos="95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tabLst>
                <a:tab pos="385763" algn="l"/>
                <a:tab pos="669925" algn="l"/>
                <a:tab pos="95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tabLst>
                <a:tab pos="385763" algn="l"/>
                <a:tab pos="669925" algn="l"/>
                <a:tab pos="95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675" dirty="0">
                <a:latin typeface="Tahoma" panose="020B0604030504040204" pitchFamily="34" charset="0"/>
              </a:rPr>
              <a:t>	</a:t>
            </a:r>
            <a:endParaRPr lang="fr-FR" altLang="fr-FR" sz="375" dirty="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Découvrir et enseigner des sports </a:t>
            </a:r>
            <a:r>
              <a:rPr lang="fr-FR" altLang="fr-FR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(Bac 1 – Bac 2 – Bac 3 – </a:t>
            </a:r>
            <a:r>
              <a:rPr lang="fr-FR" altLang="fr-FR" sz="14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Mast</a:t>
            </a:r>
            <a:r>
              <a:rPr lang="fr-FR" altLang="fr-FR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1)</a:t>
            </a:r>
            <a:endParaRPr lang="fr-FR" altLang="fr-FR" sz="16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100" b="1" u="sng" dirty="0" smtClean="0">
                <a:solidFill>
                  <a:srgbClr val="FFFFFF"/>
                </a:solidFill>
                <a:latin typeface="+mn-lt"/>
              </a:rPr>
              <a:t>Sports individuels</a:t>
            </a:r>
            <a:r>
              <a:rPr lang="fr-FR" altLang="fr-FR" sz="1100" dirty="0" smtClean="0">
                <a:solidFill>
                  <a:srgbClr val="FFFFFF"/>
                </a:solidFill>
                <a:latin typeface="+mn-lt"/>
              </a:rPr>
              <a:t> : athlétisme, gymnastique, natation, expression corporelle, sport de combat</a:t>
            </a: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100" b="1" u="sng" dirty="0" smtClean="0">
                <a:solidFill>
                  <a:srgbClr val="FFFFFF"/>
                </a:solidFill>
                <a:latin typeface="+mn-lt"/>
              </a:rPr>
              <a:t>Sport collectifs </a:t>
            </a:r>
            <a:r>
              <a:rPr lang="fr-FR" altLang="fr-FR" sz="1100" dirty="0" smtClean="0">
                <a:solidFill>
                  <a:srgbClr val="FFFFFF"/>
                </a:solidFill>
                <a:latin typeface="+mn-lt"/>
              </a:rPr>
              <a:t>: volley-ball, basketball, handball, mini-foot</a:t>
            </a: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100" b="1" u="sng" dirty="0" smtClean="0">
                <a:solidFill>
                  <a:srgbClr val="FFFFFF"/>
                </a:solidFill>
                <a:latin typeface="+mn-lt"/>
              </a:rPr>
              <a:t>Activités diversifiées (bloc 3)</a:t>
            </a:r>
            <a:r>
              <a:rPr lang="fr-FR" altLang="fr-FR" sz="1100" dirty="0" smtClean="0">
                <a:solidFill>
                  <a:srgbClr val="FFFFFF"/>
                </a:solidFill>
                <a:latin typeface="+mn-lt"/>
              </a:rPr>
              <a:t>: </a:t>
            </a:r>
            <a:r>
              <a:rPr lang="fr-FR" altLang="fr-FR" sz="1100" dirty="0" err="1" smtClean="0">
                <a:solidFill>
                  <a:srgbClr val="FFFFFF"/>
                </a:solidFill>
                <a:latin typeface="+mn-lt"/>
              </a:rPr>
              <a:t>unihoc</a:t>
            </a:r>
            <a:r>
              <a:rPr lang="fr-FR" altLang="fr-FR" sz="1100" dirty="0" smtClean="0">
                <a:solidFill>
                  <a:srgbClr val="FFFFFF"/>
                </a:solidFill>
                <a:latin typeface="+mn-lt"/>
              </a:rPr>
              <a:t>, </a:t>
            </a:r>
            <a:r>
              <a:rPr lang="fr-FR" altLang="fr-FR" sz="1100" dirty="0" err="1" smtClean="0">
                <a:solidFill>
                  <a:srgbClr val="FFFFFF"/>
                </a:solidFill>
                <a:latin typeface="+mn-lt"/>
              </a:rPr>
              <a:t>kinball</a:t>
            </a:r>
            <a:r>
              <a:rPr lang="fr-FR" altLang="fr-FR" sz="1100" dirty="0" smtClean="0">
                <a:solidFill>
                  <a:srgbClr val="FFFFFF"/>
                </a:solidFill>
                <a:latin typeface="+mn-lt"/>
              </a:rPr>
              <a:t>, escalade, sports de combat, …</a:t>
            </a:r>
            <a:r>
              <a:rPr lang="fr-FR" altLang="fr-FR" sz="1400" dirty="0" smtClean="0">
                <a:solidFill>
                  <a:srgbClr val="FFFFFF"/>
                </a:solidFill>
                <a:latin typeface="+mn-lt"/>
              </a:rPr>
              <a:t>	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Evaluer et entraîner les qualités physiques </a:t>
            </a:r>
            <a:r>
              <a:rPr lang="fr-FR" alt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(Bac </a:t>
            </a:r>
            <a:r>
              <a:rPr lang="fr-FR" alt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</a:t>
            </a:r>
            <a:r>
              <a:rPr lang="fr-FR" alt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=&gt; </a:t>
            </a:r>
            <a:r>
              <a:rPr lang="fr-FR" altLang="fr-FR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Mast</a:t>
            </a:r>
            <a:r>
              <a:rPr lang="fr-FR" alt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2)</a:t>
            </a: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Analyser un sport, évaluer un sportif, l’entraîner, planifier sa saison …</a:t>
            </a:r>
            <a:endParaRPr lang="fr-FR" altLang="fr-F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fr-FR" altLang="fr-FR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 autres expériences pratiques durant les études</a:t>
            </a:r>
            <a:endParaRPr lang="fr-FR" altLang="fr-FR" sz="9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Stages (</a:t>
            </a:r>
            <a:r>
              <a:rPr lang="fr-FR" alt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enseignement, entraînement, santé bien-être, fitness, organisation, …)</a:t>
            </a:r>
            <a:endParaRPr lang="fr-FR" alt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Sauvetage (BSSA)</a:t>
            </a: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Escalade en salle (CATAGSAE)</a:t>
            </a: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</a:t>
            </a: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Organisation d’un évènement sportif (ex : </a:t>
            </a:r>
            <a:r>
              <a:rPr lang="fr-FR" altLang="fr-FR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game</a:t>
            </a:r>
            <a:r>
              <a:rPr lang="fr-FR" alt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fr-FR" altLang="fr-FR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trail</a:t>
            </a:r>
            <a:r>
              <a:rPr lang="fr-FR" alt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CEReKi</a:t>
            </a:r>
            <a:endParaRPr lang="fr-FR" altLang="fr-F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28700" lvl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endParaRPr lang="fr-FR" altLang="fr-FR" sz="1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221803"/>
            <a:ext cx="6296433" cy="1050398"/>
          </a:xfrm>
          <a:prstGeom prst="rect">
            <a:avLst/>
          </a:prstGeom>
        </p:spPr>
        <p:txBody>
          <a:bodyPr/>
          <a:lstStyle>
            <a:lvl1pPr algn="l" defTabSz="342905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BE" sz="2800" dirty="0" smtClean="0"/>
              <a:t>Sciences de la motricité</a:t>
            </a:r>
            <a:endParaRPr lang="fr-FR" sz="2800" dirty="0" smtClean="0"/>
          </a:p>
        </p:txBody>
      </p:sp>
      <p:sp>
        <p:nvSpPr>
          <p:cNvPr id="2" name="Carré corné 1"/>
          <p:cNvSpPr/>
          <p:nvPr/>
        </p:nvSpPr>
        <p:spPr>
          <a:xfrm rot="18122402">
            <a:off x="91700" y="1577006"/>
            <a:ext cx="801757" cy="311426"/>
          </a:xfrm>
          <a:prstGeom prst="foldedCorne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860H</a:t>
            </a:r>
            <a:endParaRPr lang="fr-BE" dirty="0"/>
          </a:p>
        </p:txBody>
      </p:sp>
      <p:sp>
        <p:nvSpPr>
          <p:cNvPr id="7" name="Carré corné 6"/>
          <p:cNvSpPr/>
          <p:nvPr/>
        </p:nvSpPr>
        <p:spPr>
          <a:xfrm rot="18034626">
            <a:off x="5983608" y="2713302"/>
            <a:ext cx="801757" cy="311426"/>
          </a:xfrm>
          <a:prstGeom prst="foldedCorne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250H</a:t>
            </a:r>
            <a:endParaRPr lang="fr-BE" dirty="0"/>
          </a:p>
        </p:txBody>
      </p:sp>
      <p:sp>
        <p:nvSpPr>
          <p:cNvPr id="8" name="Carré corné 7"/>
          <p:cNvSpPr/>
          <p:nvPr/>
        </p:nvSpPr>
        <p:spPr>
          <a:xfrm rot="18100086">
            <a:off x="-18095" y="3887767"/>
            <a:ext cx="918271" cy="311426"/>
          </a:xfrm>
          <a:prstGeom prst="foldedCorne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+300H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800" smtClean="0"/>
              <a:pPr/>
              <a:t>15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58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Sciences de la motricité</a:t>
            </a:r>
            <a:r>
              <a:rPr lang="fr-FR" sz="3200" dirty="0"/>
              <a:t/>
            </a:r>
            <a:br>
              <a:rPr lang="fr-FR" sz="3200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296" y="1612581"/>
            <a:ext cx="6579704" cy="3146611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Professeur d’éducation physique (4</a:t>
            </a:r>
            <a:r>
              <a:rPr lang="fr-BE" baseline="30000" dirty="0" smtClean="0"/>
              <a:t>ème</a:t>
            </a:r>
            <a:r>
              <a:rPr lang="fr-BE" dirty="0" smtClean="0"/>
              <a:t>, 5</a:t>
            </a:r>
            <a:r>
              <a:rPr lang="fr-BE" baseline="30000" dirty="0" smtClean="0"/>
              <a:t>ème</a:t>
            </a:r>
            <a:r>
              <a:rPr lang="fr-BE" dirty="0" smtClean="0"/>
              <a:t> et 6</a:t>
            </a:r>
            <a:r>
              <a:rPr lang="fr-BE" baseline="30000" dirty="0" smtClean="0"/>
              <a:t>ème</a:t>
            </a:r>
            <a:r>
              <a:rPr lang="fr-BE" dirty="0" smtClean="0"/>
              <a:t> secondaire)</a:t>
            </a:r>
          </a:p>
          <a:p>
            <a:r>
              <a:rPr lang="fr-BE" dirty="0" smtClean="0"/>
              <a:t>Enseigner l’éducation physique en Haute </a:t>
            </a:r>
            <a:r>
              <a:rPr lang="fr-BE" dirty="0"/>
              <a:t>E</a:t>
            </a:r>
            <a:r>
              <a:rPr lang="fr-BE" dirty="0" smtClean="0"/>
              <a:t>cole</a:t>
            </a:r>
          </a:p>
          <a:p>
            <a:r>
              <a:rPr lang="fr-BE" dirty="0" smtClean="0"/>
              <a:t>Entraîneur/préparateur physique/ </a:t>
            </a:r>
            <a:r>
              <a:rPr lang="fr-BE" dirty="0" err="1" smtClean="0"/>
              <a:t>personal</a:t>
            </a:r>
            <a:r>
              <a:rPr lang="fr-BE" dirty="0" smtClean="0"/>
              <a:t> coach</a:t>
            </a:r>
          </a:p>
          <a:p>
            <a:r>
              <a:rPr lang="fr-BE" dirty="0" smtClean="0"/>
              <a:t>Service des sports dans une commune</a:t>
            </a:r>
          </a:p>
          <a:p>
            <a:r>
              <a:rPr lang="fr-BE" dirty="0" smtClean="0"/>
              <a:t>Poste à responsabilité à l’ADEPS</a:t>
            </a:r>
          </a:p>
          <a:p>
            <a:r>
              <a:rPr lang="fr-BE" dirty="0" smtClean="0"/>
              <a:t>Poste à responsabilité dans des fédérations sportives</a:t>
            </a:r>
          </a:p>
          <a:p>
            <a:r>
              <a:rPr lang="fr-BE" dirty="0" smtClean="0"/>
              <a:t>Gestion d’un centre sportif/centre de fitness</a:t>
            </a:r>
          </a:p>
          <a:p>
            <a:r>
              <a:rPr lang="fr-BE" dirty="0" smtClean="0"/>
              <a:t>Gestion/organisation d’évènements sportifs</a:t>
            </a:r>
          </a:p>
          <a:p>
            <a:r>
              <a:rPr lang="fr-BE" dirty="0" smtClean="0"/>
              <a:t>Commerce du sport</a:t>
            </a:r>
          </a:p>
          <a:p>
            <a:r>
              <a:rPr lang="fr-BE" dirty="0" smtClean="0"/>
              <a:t>Sport </a:t>
            </a:r>
            <a:r>
              <a:rPr lang="fr-BE" dirty="0" err="1" smtClean="0"/>
              <a:t>scientist</a:t>
            </a:r>
            <a:r>
              <a:rPr lang="fr-BE" dirty="0" smtClean="0"/>
              <a:t> </a:t>
            </a:r>
          </a:p>
          <a:p>
            <a:r>
              <a:rPr lang="fr-BE" dirty="0" smtClean="0"/>
              <a:t>Etc…</a:t>
            </a:r>
            <a:endParaRPr lang="fr-BE" dirty="0"/>
          </a:p>
        </p:txBody>
      </p:sp>
      <p:sp>
        <p:nvSpPr>
          <p:cNvPr id="20" name="Rectangle 19"/>
          <p:cNvSpPr/>
          <p:nvPr/>
        </p:nvSpPr>
        <p:spPr>
          <a:xfrm>
            <a:off x="549008" y="938540"/>
            <a:ext cx="2826415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BE" sz="2800" dirty="0"/>
              <a:t>Les débouchés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2000" smtClean="0"/>
              <a:pPr/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0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oneTexte 2"/>
          <p:cNvSpPr txBox="1">
            <a:spLocks noChangeArrowheads="1"/>
          </p:cNvSpPr>
          <p:nvPr/>
        </p:nvSpPr>
        <p:spPr bwMode="auto">
          <a:xfrm>
            <a:off x="1953195" y="731224"/>
            <a:ext cx="4536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BE" altLang="fr-FR" sz="1800" dirty="0"/>
              <a:t>Formations continues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54157" y="115785"/>
            <a:ext cx="6296433" cy="1050398"/>
          </a:xfrm>
          <a:prstGeom prst="rect">
            <a:avLst/>
          </a:prstGeom>
        </p:spPr>
        <p:txBody>
          <a:bodyPr/>
          <a:lstStyle>
            <a:lvl1pPr algn="l" defTabSz="342905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BE" sz="2800" dirty="0" smtClean="0"/>
              <a:t>Sciences de la motricité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43" y="1561456"/>
            <a:ext cx="5091372" cy="16568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65" y="3216045"/>
            <a:ext cx="1606050" cy="10687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571" y="3216045"/>
            <a:ext cx="2128993" cy="10687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r="20879"/>
          <a:stretch/>
        </p:blipFill>
        <p:spPr>
          <a:xfrm>
            <a:off x="722244" y="3222214"/>
            <a:ext cx="1356326" cy="106258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2000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670" y="221803"/>
            <a:ext cx="5976731" cy="10503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/>
              <a:t>Une année à </a:t>
            </a:r>
            <a:r>
              <a:rPr lang="fr-BE" sz="2400" dirty="0" smtClean="0"/>
              <a:t>l’</a:t>
            </a:r>
            <a:r>
              <a:rPr lang="fr-BE" sz="2400" dirty="0" err="1" smtClean="0"/>
              <a:t>unif</a:t>
            </a:r>
            <a:r>
              <a:rPr lang="fr-BE" sz="2400" dirty="0" smtClean="0"/>
              <a:t>, c’est </a:t>
            </a:r>
            <a:r>
              <a:rPr lang="fr-BE" sz="2400" dirty="0"/>
              <a:t>comme …</a:t>
            </a:r>
            <a:endParaRPr lang="fr-FR" sz="2400" dirty="0"/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1620932"/>
            <a:ext cx="3350419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1583635" y="1691116"/>
            <a:ext cx="1906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*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FF33CC"/>
              </a:buClr>
              <a:buSzPct val="50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1800">
                <a:latin typeface="+mn-lt"/>
              </a:rPr>
              <a:t>…l’ascension du Ventoux</a:t>
            </a:r>
            <a:endParaRPr lang="fr-FR" altLang="fr-FR" sz="1800">
              <a:latin typeface="+mn-lt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490046" y="1691116"/>
            <a:ext cx="3367954" cy="16716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Se mettre à jour sans délai</a:t>
            </a:r>
          </a:p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Comprendre et mémoriser</a:t>
            </a:r>
          </a:p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Poser les questions nécessaires</a:t>
            </a:r>
          </a:p>
          <a:p>
            <a:pPr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Équilibrer son style de vie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F"/>
            </a:pPr>
            <a:r>
              <a:rPr lang="fr-BE" altLang="fr-FR" dirty="0" smtClean="0"/>
              <a:t>S’accrocher à un objectif: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01535" y="3522801"/>
            <a:ext cx="2443163" cy="33470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*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FF33CC"/>
              </a:buClr>
              <a:buSzPct val="50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1575" b="1" dirty="0">
                <a:latin typeface="+mn-lt"/>
              </a:rPr>
              <a:t>REUSSIR</a:t>
            </a:r>
            <a:endParaRPr lang="fr-FR" altLang="fr-FR" sz="1575" b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2646" y="1216483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i="1" dirty="0">
                <a:solidFill>
                  <a:srgbClr val="5EEC3C"/>
                </a:solidFill>
              </a:rPr>
              <a:t>Pour réussir…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2000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078" y="281350"/>
            <a:ext cx="5347746" cy="7179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BE" sz="2800" dirty="0"/>
              <a:t>Où </a:t>
            </a:r>
            <a:r>
              <a:rPr lang="fr-BE" sz="2800" dirty="0" smtClean="0"/>
              <a:t>trouver des informations</a:t>
            </a:r>
            <a:r>
              <a:rPr lang="fr-BE" sz="2800" dirty="0"/>
              <a:t>?</a:t>
            </a:r>
            <a:endParaRPr lang="fr-FR" sz="28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42730" y="1317880"/>
            <a:ext cx="5718314" cy="850105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F"/>
            </a:pPr>
            <a:r>
              <a:rPr lang="fr-FR" altLang="fr-FR" dirty="0" smtClean="0">
                <a:hlinkClick r:id="rId2"/>
              </a:rPr>
              <a:t>http://www.uliege.be</a:t>
            </a:r>
            <a:endParaRPr lang="fr-FR" altLang="fr-FR" dirty="0" smtClean="0"/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F"/>
            </a:pPr>
            <a:r>
              <a:rPr lang="fr-FR" altLang="fr-FR" dirty="0">
                <a:hlinkClick r:id="rId3"/>
              </a:rPr>
              <a:t>https://www.enseignement.uliege.be</a:t>
            </a:r>
            <a:r>
              <a:rPr lang="fr-FR" altLang="fr-FR" dirty="0" smtClean="0">
                <a:hlinkClick r:id="rId3"/>
              </a:rPr>
              <a:t>/</a:t>
            </a:r>
            <a:endParaRPr lang="fr-FR" altLang="fr-FR" dirty="0" smtClean="0"/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F"/>
            </a:pPr>
            <a:r>
              <a:rPr lang="fr-FR" altLang="fr-FR" dirty="0">
                <a:hlinkClick r:id="rId4"/>
              </a:rPr>
              <a:t>https://</a:t>
            </a:r>
            <a:r>
              <a:rPr lang="fr-FR" altLang="fr-FR" dirty="0" smtClean="0">
                <a:hlinkClick r:id="rId4"/>
              </a:rPr>
              <a:t>www.facmed.uliege.be/cms/c_4580481/fr/facmed-departement-des-sciences-de-la-motricite</a:t>
            </a:r>
            <a:endParaRPr lang="fr-FR" altLang="fr-FR" dirty="0" smtClean="0"/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F"/>
            </a:pPr>
            <a:endParaRPr lang="fr-FR" altLang="fr-FR" dirty="0" smtClean="0"/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F"/>
            </a:pPr>
            <a:endParaRPr lang="fr-FR" altLang="fr-FR" dirty="0" smtClean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930598" y="2611934"/>
            <a:ext cx="3604916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792" tIns="25897" rIns="51792" bIns="25897" anchor="ctr"/>
          <a:lstStyle/>
          <a:p>
            <a:pPr algn="r">
              <a:defRPr/>
            </a:pPr>
            <a:endParaRPr lang="fr-FR" sz="2025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2000" smtClean="0"/>
              <a:pPr/>
              <a:t>19</a:t>
            </a:fld>
            <a:endParaRPr lang="en-US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468041" y="2522593"/>
            <a:ext cx="61475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Personne de contact  - Coordinatrice pédagogique</a:t>
            </a:r>
          </a:p>
          <a:p>
            <a:endParaRPr lang="fr-FR" sz="1600" dirty="0"/>
          </a:p>
          <a:p>
            <a:r>
              <a:rPr lang="fr-FR" sz="1600" dirty="0" smtClean="0">
                <a:solidFill>
                  <a:srgbClr val="FFFF00"/>
                </a:solidFill>
              </a:rPr>
              <a:t>Catherine THEUNISSEN </a:t>
            </a:r>
          </a:p>
          <a:p>
            <a:r>
              <a:rPr lang="fr-FR" sz="1600" dirty="0" smtClean="0"/>
              <a:t>04/366.38.98</a:t>
            </a:r>
          </a:p>
          <a:p>
            <a:r>
              <a:rPr lang="fr-FR" dirty="0" smtClean="0">
                <a:hlinkClick r:id="rId5"/>
              </a:rPr>
              <a:t>ctheunissen@uliege.be</a:t>
            </a:r>
            <a:endParaRPr lang="fr-BE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153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773" y="17645"/>
            <a:ext cx="5806051" cy="37594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L’organisation</a:t>
            </a:r>
            <a:r>
              <a:rPr lang="fr-BE" dirty="0" smtClean="0"/>
              <a:t> des études</a:t>
            </a:r>
            <a:endParaRPr lang="fr-FR" dirty="0" smtClean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092563" y="3187926"/>
            <a:ext cx="640130" cy="707886"/>
          </a:xfrm>
          <a:prstGeom prst="rect">
            <a:avLst/>
          </a:prstGeom>
          <a:solidFill>
            <a:srgbClr val="B01513">
              <a:alpha val="38824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*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FF33CC"/>
              </a:buClr>
              <a:buSzPct val="50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1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Projet de master </a:t>
            </a:r>
            <a:r>
              <a:rPr lang="fr-BE" altLang="fr-FR" sz="10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120 ?</a:t>
            </a:r>
            <a:endParaRPr lang="fr-BE" altLang="fr-FR" sz="1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2581" y="1714865"/>
            <a:ext cx="1090006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350" dirty="0"/>
              <a:t>Bloc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2581" y="1984968"/>
            <a:ext cx="1090006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350" dirty="0"/>
              <a:t>Bloc 2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2581" y="2255071"/>
            <a:ext cx="1090006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350" dirty="0"/>
              <a:t>Bloc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7749" y="1714865"/>
            <a:ext cx="1065049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350" dirty="0"/>
              <a:t>Bloc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27749" y="1984968"/>
            <a:ext cx="1065049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350" dirty="0"/>
              <a:t>Bloc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7750" y="2255071"/>
            <a:ext cx="1065048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350" dirty="0"/>
              <a:t>Bloc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90050" y="1075085"/>
            <a:ext cx="2194832" cy="3000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350" dirty="0"/>
              <a:t>Sciences de la Motricité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16582" y="1084017"/>
            <a:ext cx="2714205" cy="3000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350" dirty="0"/>
              <a:t>Kinésithérapie &amp; réadaptation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006" y="1958892"/>
            <a:ext cx="1053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500" dirty="0"/>
              <a:t>Bachelier</a:t>
            </a:r>
            <a:endParaRPr lang="fr-BE" sz="1350" dirty="0"/>
          </a:p>
        </p:txBody>
      </p:sp>
      <p:sp>
        <p:nvSpPr>
          <p:cNvPr id="6" name="Accolade ouvrante 5"/>
          <p:cNvSpPr/>
          <p:nvPr/>
        </p:nvSpPr>
        <p:spPr>
          <a:xfrm>
            <a:off x="1038171" y="1725195"/>
            <a:ext cx="145205" cy="7999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/>
          </a:p>
        </p:txBody>
      </p:sp>
      <p:sp>
        <p:nvSpPr>
          <p:cNvPr id="21" name="Rectangle 20"/>
          <p:cNvSpPr/>
          <p:nvPr/>
        </p:nvSpPr>
        <p:spPr>
          <a:xfrm>
            <a:off x="4839803" y="3213435"/>
            <a:ext cx="1065048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350" dirty="0" err="1"/>
              <a:t>Mast</a:t>
            </a:r>
            <a:r>
              <a:rPr lang="fr-BE" sz="1350" dirty="0"/>
              <a:t> 1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73369" y="2674694"/>
            <a:ext cx="6322286" cy="1673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Flèche vers le bas 14"/>
          <p:cNvSpPr/>
          <p:nvPr/>
        </p:nvSpPr>
        <p:spPr>
          <a:xfrm>
            <a:off x="5372327" y="2528632"/>
            <a:ext cx="80205" cy="60893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/>
          </a:p>
        </p:txBody>
      </p:sp>
      <p:sp>
        <p:nvSpPr>
          <p:cNvPr id="27" name="Rectangle 26"/>
          <p:cNvSpPr/>
          <p:nvPr/>
        </p:nvSpPr>
        <p:spPr>
          <a:xfrm>
            <a:off x="1402581" y="3240574"/>
            <a:ext cx="1090006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350" dirty="0" err="1"/>
              <a:t>Mast</a:t>
            </a:r>
            <a:r>
              <a:rPr lang="fr-BE" sz="1350" dirty="0"/>
              <a:t>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02581" y="3507605"/>
            <a:ext cx="1090006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350" dirty="0" err="1"/>
              <a:t>Mast</a:t>
            </a:r>
            <a:r>
              <a:rPr lang="fr-BE" sz="1350" dirty="0"/>
              <a:t> </a:t>
            </a:r>
            <a:r>
              <a:rPr lang="fr-BE" sz="1350" dirty="0" smtClean="0"/>
              <a:t>2</a:t>
            </a:r>
            <a:endParaRPr lang="fr-BE" sz="1350" dirty="0"/>
          </a:p>
        </p:txBody>
      </p:sp>
      <p:sp>
        <p:nvSpPr>
          <p:cNvPr id="25" name="ZoneTexte 24"/>
          <p:cNvSpPr txBox="1"/>
          <p:nvPr/>
        </p:nvSpPr>
        <p:spPr>
          <a:xfrm>
            <a:off x="657273" y="2712011"/>
            <a:ext cx="119888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700" dirty="0" smtClean="0"/>
              <a:t>Master SM, orientation éducation physique</a:t>
            </a:r>
          </a:p>
          <a:p>
            <a:pPr algn="ctr"/>
            <a:r>
              <a:rPr lang="fr-BE" sz="700" dirty="0" smtClean="0"/>
              <a:t>Finalité didactique</a:t>
            </a:r>
            <a:endParaRPr lang="fr-BE" sz="700" dirty="0"/>
          </a:p>
        </p:txBody>
      </p:sp>
      <p:sp>
        <p:nvSpPr>
          <p:cNvPr id="31" name="ZoneTexte 30"/>
          <p:cNvSpPr txBox="1"/>
          <p:nvPr/>
        </p:nvSpPr>
        <p:spPr>
          <a:xfrm>
            <a:off x="3594004" y="3906084"/>
            <a:ext cx="10285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700" dirty="0" smtClean="0"/>
              <a:t>Master en Kiné du sport</a:t>
            </a:r>
            <a:endParaRPr lang="fr-BE" sz="700" dirty="0"/>
          </a:p>
        </p:txBody>
      </p:sp>
      <p:sp>
        <p:nvSpPr>
          <p:cNvPr id="32" name="ZoneTexte 31"/>
          <p:cNvSpPr txBox="1"/>
          <p:nvPr/>
        </p:nvSpPr>
        <p:spPr>
          <a:xfrm>
            <a:off x="5504760" y="2812627"/>
            <a:ext cx="10285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700" dirty="0" smtClean="0"/>
              <a:t>Master en Kinésithérapie</a:t>
            </a:r>
            <a:endParaRPr lang="fr-BE" sz="700" dirty="0"/>
          </a:p>
        </p:txBody>
      </p:sp>
      <p:sp>
        <p:nvSpPr>
          <p:cNvPr id="33" name="Flèche vers le bas 32"/>
          <p:cNvSpPr/>
          <p:nvPr/>
        </p:nvSpPr>
        <p:spPr>
          <a:xfrm>
            <a:off x="1901184" y="2525323"/>
            <a:ext cx="80205" cy="60893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/>
          </a:p>
        </p:txBody>
      </p:sp>
      <p:cxnSp>
        <p:nvCxnSpPr>
          <p:cNvPr id="29" name="Connecteur droit avec flèche 28"/>
          <p:cNvCxnSpPr>
            <a:stCxn id="21" idx="1"/>
            <a:endCxn id="38" idx="0"/>
          </p:cNvCxnSpPr>
          <p:nvPr/>
        </p:nvCxnSpPr>
        <p:spPr>
          <a:xfrm rot="10800000" flipV="1">
            <a:off x="4108285" y="3343320"/>
            <a:ext cx="731518" cy="260385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63282" y="3603706"/>
            <a:ext cx="1090006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350" dirty="0" err="1"/>
              <a:t>Mast</a:t>
            </a:r>
            <a:r>
              <a:rPr lang="fr-BE" sz="1350" dirty="0"/>
              <a:t> </a:t>
            </a:r>
            <a:r>
              <a:rPr lang="fr-BE" sz="1350" dirty="0" smtClean="0"/>
              <a:t>2</a:t>
            </a:r>
            <a:endParaRPr lang="fr-BE" sz="1350" dirty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422" y="3521801"/>
            <a:ext cx="596151" cy="423581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9730" y="3823310"/>
            <a:ext cx="596151" cy="423581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-3535" y="3200929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dirty="0" smtClean="0"/>
              <a:t>2 options à choisir parmi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800" dirty="0" smtClean="0"/>
              <a:t>PP et entraînement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800" dirty="0" smtClean="0"/>
              <a:t>Santé bien-être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800" dirty="0" smtClean="0"/>
              <a:t>Intervention en EPS</a:t>
            </a:r>
            <a:endParaRPr lang="fr-BE" sz="800" dirty="0"/>
          </a:p>
        </p:txBody>
      </p:sp>
      <p:sp>
        <p:nvSpPr>
          <p:cNvPr id="143371" name="Parchemin horizontal 143370"/>
          <p:cNvSpPr/>
          <p:nvPr/>
        </p:nvSpPr>
        <p:spPr>
          <a:xfrm>
            <a:off x="4485827" y="4400004"/>
            <a:ext cx="877765" cy="470805"/>
          </a:xfrm>
          <a:prstGeom prst="horizontalScroll">
            <a:avLst>
              <a:gd name="adj" fmla="val 8184"/>
            </a:avLst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dirty="0" smtClean="0"/>
              <a:t>CIU kiné du sport</a:t>
            </a:r>
            <a:endParaRPr lang="fr-BE" sz="1050" dirty="0"/>
          </a:p>
        </p:txBody>
      </p:sp>
      <p:sp>
        <p:nvSpPr>
          <p:cNvPr id="82" name="Parchemin horizontal 81"/>
          <p:cNvSpPr/>
          <p:nvPr/>
        </p:nvSpPr>
        <p:spPr>
          <a:xfrm>
            <a:off x="5452532" y="4400004"/>
            <a:ext cx="1092889" cy="470805"/>
          </a:xfrm>
          <a:prstGeom prst="horizontalScroll">
            <a:avLst>
              <a:gd name="adj" fmla="val 8184"/>
            </a:avLst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dirty="0" smtClean="0"/>
              <a:t>CU thérapie manuelle</a:t>
            </a:r>
            <a:endParaRPr lang="fr-BE" sz="1050" dirty="0"/>
          </a:p>
        </p:txBody>
      </p:sp>
      <p:sp>
        <p:nvSpPr>
          <p:cNvPr id="83" name="Parchemin horizontal 82"/>
          <p:cNvSpPr/>
          <p:nvPr/>
        </p:nvSpPr>
        <p:spPr>
          <a:xfrm>
            <a:off x="1502403" y="4585573"/>
            <a:ext cx="877765" cy="470805"/>
          </a:xfrm>
          <a:prstGeom prst="horizontalScroll">
            <a:avLst>
              <a:gd name="adj" fmla="val 8184"/>
            </a:avLst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dirty="0" smtClean="0"/>
              <a:t>CUIAPP</a:t>
            </a:r>
            <a:endParaRPr lang="fr-BE" sz="1050" dirty="0"/>
          </a:p>
        </p:txBody>
      </p:sp>
      <p:cxnSp>
        <p:nvCxnSpPr>
          <p:cNvPr id="143373" name="Connecteur droit avec flèche 143372"/>
          <p:cNvCxnSpPr>
            <a:endCxn id="82" idx="0"/>
          </p:cNvCxnSpPr>
          <p:nvPr/>
        </p:nvCxnSpPr>
        <p:spPr>
          <a:xfrm>
            <a:off x="5708573" y="3863478"/>
            <a:ext cx="290404" cy="575057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>
            <a:endCxn id="143371" idx="0"/>
          </p:cNvCxnSpPr>
          <p:nvPr/>
        </p:nvCxnSpPr>
        <p:spPr>
          <a:xfrm flipH="1">
            <a:off x="4924710" y="3906084"/>
            <a:ext cx="228699" cy="532451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51" idx="2"/>
          </p:cNvCxnSpPr>
          <p:nvPr/>
        </p:nvCxnSpPr>
        <p:spPr>
          <a:xfrm flipH="1">
            <a:off x="1950692" y="4246891"/>
            <a:ext cx="37114" cy="353111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2507687" y="2151252"/>
            <a:ext cx="2395499" cy="1492500"/>
            <a:chOff x="2507687" y="2151252"/>
            <a:chExt cx="2395499" cy="1492500"/>
          </a:xfrm>
        </p:grpSpPr>
        <p:grpSp>
          <p:nvGrpSpPr>
            <p:cNvPr id="143361" name="Groupe 143360"/>
            <p:cNvGrpSpPr/>
            <p:nvPr/>
          </p:nvGrpSpPr>
          <p:grpSpPr>
            <a:xfrm>
              <a:off x="2507687" y="2444661"/>
              <a:ext cx="2395499" cy="1199091"/>
              <a:chOff x="2492587" y="2438400"/>
              <a:chExt cx="2748209" cy="1199091"/>
            </a:xfrm>
          </p:grpSpPr>
          <p:grpSp>
            <p:nvGrpSpPr>
              <p:cNvPr id="62" name="Groupe 61"/>
              <p:cNvGrpSpPr/>
              <p:nvPr/>
            </p:nvGrpSpPr>
            <p:grpSpPr>
              <a:xfrm>
                <a:off x="2492587" y="2438400"/>
                <a:ext cx="2135953" cy="1199091"/>
                <a:chOff x="2492587" y="2438400"/>
                <a:chExt cx="2135953" cy="1199091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538534" y="2438400"/>
                  <a:ext cx="1090006" cy="348239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BE" sz="1350" dirty="0" smtClean="0"/>
                    <a:t>Année P</a:t>
                  </a:r>
                  <a:endParaRPr lang="fr-BE" sz="1350" dirty="0"/>
                </a:p>
              </p:txBody>
            </p:sp>
            <p:cxnSp>
              <p:nvCxnSpPr>
                <p:cNvPr id="50" name="Connecteur droit avec flèche 49"/>
                <p:cNvCxnSpPr>
                  <a:stCxn id="28" idx="3"/>
                  <a:endCxn id="53" idx="1"/>
                </p:cNvCxnSpPr>
                <p:nvPr/>
              </p:nvCxnSpPr>
              <p:spPr>
                <a:xfrm flipV="1">
                  <a:off x="2492587" y="2612520"/>
                  <a:ext cx="1045947" cy="1024971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Connecteur droit avec flèche 57"/>
              <p:cNvCxnSpPr>
                <a:stCxn id="53" idx="3"/>
              </p:cNvCxnSpPr>
              <p:nvPr/>
            </p:nvCxnSpPr>
            <p:spPr>
              <a:xfrm>
                <a:off x="4628540" y="2612520"/>
                <a:ext cx="612256" cy="541741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accent3">
                    <a:lumMod val="7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ZoneTexte 8"/>
            <p:cNvSpPr txBox="1"/>
            <p:nvPr/>
          </p:nvSpPr>
          <p:spPr>
            <a:xfrm>
              <a:off x="2942476" y="2151252"/>
              <a:ext cx="16305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err="1" smtClean="0"/>
                <a:t>Passerelle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vers</a:t>
              </a:r>
              <a:r>
                <a:rPr lang="en-US" sz="1100" dirty="0" smtClean="0"/>
                <a:t> la </a:t>
              </a:r>
              <a:r>
                <a:rPr lang="en-US" sz="1100" dirty="0" err="1" smtClean="0"/>
                <a:t>kiné</a:t>
              </a:r>
              <a:endParaRPr lang="en-US" sz="1100" dirty="0"/>
            </a:p>
          </p:txBody>
        </p:sp>
      </p:grpSp>
      <p:grpSp>
        <p:nvGrpSpPr>
          <p:cNvPr id="43" name="Groupe 42"/>
          <p:cNvGrpSpPr/>
          <p:nvPr/>
        </p:nvGrpSpPr>
        <p:grpSpPr>
          <a:xfrm flipH="1">
            <a:off x="2208727" y="1888012"/>
            <a:ext cx="2622445" cy="1455731"/>
            <a:chOff x="2131387" y="734385"/>
            <a:chExt cx="2807173" cy="1455731"/>
          </a:xfrm>
        </p:grpSpPr>
        <p:grpSp>
          <p:nvGrpSpPr>
            <p:cNvPr id="44" name="Groupe 43"/>
            <p:cNvGrpSpPr/>
            <p:nvPr/>
          </p:nvGrpSpPr>
          <p:grpSpPr>
            <a:xfrm>
              <a:off x="2131387" y="991025"/>
              <a:ext cx="2807173" cy="1199091"/>
              <a:chOff x="2060881" y="984764"/>
              <a:chExt cx="3220497" cy="1199091"/>
            </a:xfrm>
          </p:grpSpPr>
          <p:grpSp>
            <p:nvGrpSpPr>
              <p:cNvPr id="47" name="Groupe 46"/>
              <p:cNvGrpSpPr/>
              <p:nvPr/>
            </p:nvGrpSpPr>
            <p:grpSpPr>
              <a:xfrm>
                <a:off x="2060881" y="984764"/>
                <a:ext cx="2135953" cy="1199091"/>
                <a:chOff x="2060881" y="984764"/>
                <a:chExt cx="2135953" cy="1199091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3106827" y="984764"/>
                  <a:ext cx="1090007" cy="348239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BE" sz="1350" dirty="0" smtClean="0"/>
                    <a:t>Année P</a:t>
                  </a:r>
                  <a:endParaRPr lang="fr-BE" sz="1350" dirty="0"/>
                </a:p>
              </p:txBody>
            </p:sp>
            <p:cxnSp>
              <p:nvCxnSpPr>
                <p:cNvPr id="54" name="Connecteur droit avec flèche 49"/>
                <p:cNvCxnSpPr>
                  <a:endCxn id="52" idx="1"/>
                </p:cNvCxnSpPr>
                <p:nvPr/>
              </p:nvCxnSpPr>
              <p:spPr>
                <a:xfrm flipV="1">
                  <a:off x="2060881" y="1158884"/>
                  <a:ext cx="1045947" cy="1024971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necteur droit avec flèche 57"/>
              <p:cNvCxnSpPr>
                <a:stCxn id="52" idx="3"/>
              </p:cNvCxnSpPr>
              <p:nvPr/>
            </p:nvCxnSpPr>
            <p:spPr>
              <a:xfrm rot="10800000" flipH="1" flipV="1">
                <a:off x="4196834" y="1158884"/>
                <a:ext cx="1084544" cy="86915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accent3">
                    <a:lumMod val="7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ZoneTexte 44"/>
            <p:cNvSpPr txBox="1"/>
            <p:nvPr/>
          </p:nvSpPr>
          <p:spPr>
            <a:xfrm>
              <a:off x="2660020" y="734385"/>
              <a:ext cx="17162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err="1" smtClean="0"/>
                <a:t>Passerelle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vers</a:t>
              </a:r>
              <a:r>
                <a:rPr lang="en-US" sz="1100" dirty="0" smtClean="0"/>
                <a:t> les SM</a:t>
              </a:r>
              <a:endParaRPr lang="en-US" sz="11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288371" y="1526146"/>
            <a:ext cx="1382175" cy="728925"/>
            <a:chOff x="3288371" y="1526146"/>
            <a:chExt cx="1382175" cy="728925"/>
          </a:xfrm>
        </p:grpSpPr>
        <p:sp>
          <p:nvSpPr>
            <p:cNvPr id="17" name="Rectangle 16"/>
            <p:cNvSpPr/>
            <p:nvPr/>
          </p:nvSpPr>
          <p:spPr>
            <a:xfrm>
              <a:off x="3288371" y="1526146"/>
              <a:ext cx="1382175" cy="318605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Bachelier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en</a:t>
              </a:r>
              <a:r>
                <a:rPr lang="en-US" sz="1200" dirty="0" smtClean="0"/>
                <a:t> EP</a:t>
              </a:r>
              <a:endParaRPr lang="en-US" sz="1200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rot="10800000" flipV="1">
              <a:off x="3979460" y="1844751"/>
              <a:ext cx="494584" cy="410320"/>
            </a:xfrm>
            <a:prstGeom prst="curvedConnector3">
              <a:avLst>
                <a:gd name="adj1" fmla="val 30470"/>
              </a:avLst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2223" y="80462"/>
            <a:ext cx="4230463" cy="924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5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BE" sz="2800" dirty="0" smtClean="0"/>
              <a:t>Des questions ? Levez la main…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7" y="2440853"/>
            <a:ext cx="2274153" cy="1226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8" descr="auto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41" y="138677"/>
            <a:ext cx="939045" cy="2106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228" y="3829850"/>
            <a:ext cx="2546626" cy="1217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22" y="917637"/>
            <a:ext cx="2592457" cy="25924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520" y="3833682"/>
            <a:ext cx="2169093" cy="1220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993" y="1135229"/>
            <a:ext cx="1463125" cy="975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1028" y="2361656"/>
            <a:ext cx="1807589" cy="135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2000" smtClean="0"/>
              <a:pPr/>
              <a:t>20</a:t>
            </a:fld>
            <a:endParaRPr lang="en-US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0"/>
          <a:srcRect l="41055" t="89028" r="55742" b="5138"/>
          <a:stretch/>
        </p:blipFill>
        <p:spPr>
          <a:xfrm>
            <a:off x="1814508" y="507827"/>
            <a:ext cx="585788" cy="60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9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BE" dirty="0" smtClean="0"/>
              <a:t>Généralités sur les études universitaires</a:t>
            </a:r>
            <a:endParaRPr lang="fr-FR" dirty="0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530087" y="1490871"/>
            <a:ext cx="6218443" cy="35660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F"/>
            </a:pPr>
            <a:r>
              <a:rPr lang="fr-FR" altLang="fr-FR" sz="1400" b="1" dirty="0"/>
              <a:t>Uniformisation européenne</a:t>
            </a:r>
            <a:r>
              <a:rPr lang="fr-FR" altLang="fr-FR" sz="1400" dirty="0"/>
              <a:t> des études supérieures </a:t>
            </a:r>
            <a:r>
              <a:rPr lang="fr-FR" altLang="fr-FR" sz="1400" dirty="0" smtClean="0"/>
              <a:t>:             bachelier  (180ECTS) + master (60 ou 120ECTS)</a:t>
            </a:r>
            <a:endParaRPr lang="fr-FR" altLang="fr-FR" sz="14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F"/>
            </a:pPr>
            <a:r>
              <a:rPr lang="fr-FR" altLang="fr-FR" sz="1400" dirty="0"/>
              <a:t>Programme d’enseignement reposant sur une formation scientifique et centré sur les débouchés professionnels (ex. en SM: enseignement, entraînement, activité physique et </a:t>
            </a:r>
            <a:r>
              <a:rPr lang="fr-FR" altLang="fr-FR" sz="1400" dirty="0" smtClean="0"/>
              <a:t>santé, bien-être)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F"/>
            </a:pPr>
            <a:r>
              <a:rPr lang="fr-FR" altLang="fr-FR" sz="1400" dirty="0"/>
              <a:t>Pédagogie de l’apprentissage (activités d’intégration, travail en groupe, projets, …)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F"/>
            </a:pPr>
            <a:r>
              <a:rPr lang="fr-FR" altLang="fr-FR" sz="1400" dirty="0"/>
              <a:t>Multidisciplinarité de </a:t>
            </a:r>
            <a:r>
              <a:rPr lang="fr-FR" altLang="fr-FR" sz="1400" dirty="0" smtClean="0"/>
              <a:t>certains enseignements </a:t>
            </a:r>
            <a:r>
              <a:rPr lang="fr-FR" altLang="fr-FR" sz="1400" dirty="0"/>
              <a:t>(modules)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F"/>
            </a:pPr>
            <a:r>
              <a:rPr lang="fr-FR" altLang="fr-FR" sz="1400" dirty="0" smtClean="0"/>
              <a:t>Quadrimestres (Q1 et Q2)</a:t>
            </a:r>
            <a:endParaRPr lang="fr-FR" altLang="fr-FR" sz="14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F"/>
            </a:pPr>
            <a:r>
              <a:rPr lang="fr-FR" altLang="fr-FR" sz="1400" dirty="0"/>
              <a:t>Notion de </a:t>
            </a:r>
            <a:r>
              <a:rPr lang="fr-FR" altLang="fr-FR" sz="1400" dirty="0" smtClean="0"/>
              <a:t>« crédit » </a:t>
            </a:r>
            <a:r>
              <a:rPr lang="fr-FR" altLang="fr-FR" sz="1400" dirty="0"/>
              <a:t>(= 30 heures de travail)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F"/>
            </a:pPr>
            <a:r>
              <a:rPr lang="fr-FR" altLang="fr-FR" sz="1400" dirty="0"/>
              <a:t>Décret « Paysage » (blocs </a:t>
            </a:r>
            <a:r>
              <a:rPr lang="fr-FR" altLang="fr-FR" sz="1400" dirty="0">
                <a:sym typeface="Wingdings" panose="05000000000000000000" pitchFamily="2" charset="2"/>
              </a:rPr>
              <a:t> p</a:t>
            </a:r>
            <a:r>
              <a:rPr lang="fr-FR" altLang="fr-FR" sz="1400" dirty="0"/>
              <a:t>ré et </a:t>
            </a:r>
            <a:r>
              <a:rPr lang="fr-FR" altLang="fr-FR" sz="1400" dirty="0" err="1"/>
              <a:t>co-requis</a:t>
            </a:r>
            <a:r>
              <a:rPr lang="fr-FR" altLang="fr-FR" sz="1400" dirty="0"/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F"/>
            </a:pPr>
            <a:r>
              <a:rPr lang="fr-FR" altLang="fr-FR" sz="1400" dirty="0" smtClean="0"/>
              <a:t>Aide aux étudiants : sportifs de haut niveau, artistes, entrepreneurs, handicapés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F"/>
            </a:pPr>
            <a:r>
              <a:rPr lang="fr-FR" altLang="fr-FR" sz="1400" dirty="0" smtClean="0"/>
              <a:t>Mobilité </a:t>
            </a:r>
            <a:r>
              <a:rPr lang="fr-FR" altLang="fr-FR" sz="1400" dirty="0"/>
              <a:t>(Erasmus</a:t>
            </a:r>
            <a:r>
              <a:rPr lang="fr-FR" altLang="fr-FR" sz="1400" dirty="0" smtClean="0"/>
              <a:t>) : Canada, France, Norvège</a:t>
            </a:r>
            <a:r>
              <a:rPr lang="fr-FR" altLang="fr-FR" sz="1400" smtClean="0"/>
              <a:t>, Espagne…</a:t>
            </a:r>
            <a:endParaRPr lang="fr-FR" alt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930598" y="1073350"/>
            <a:ext cx="3604915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792" tIns="25897" rIns="51792" bIns="25897" anchor="ctr"/>
          <a:lstStyle/>
          <a:p>
            <a:pPr algn="r">
              <a:defRPr/>
            </a:pPr>
            <a:endParaRPr lang="fr-FR" sz="2025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773" y="17645"/>
            <a:ext cx="5806051" cy="37594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BE" dirty="0" smtClean="0"/>
              <a:t>Où se donnent les cours ?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3" y="635130"/>
            <a:ext cx="4438409" cy="43593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32" y="2155353"/>
            <a:ext cx="2820420" cy="25267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lèche vers le bas 6"/>
          <p:cNvSpPr/>
          <p:nvPr/>
        </p:nvSpPr>
        <p:spPr>
          <a:xfrm>
            <a:off x="2319131" y="3014870"/>
            <a:ext cx="106017" cy="172278"/>
          </a:xfrm>
          <a:prstGeom prst="downArrow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2093404" y="2814815"/>
            <a:ext cx="1093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 smtClean="0">
                <a:solidFill>
                  <a:schemeClr val="accent1"/>
                </a:solidFill>
              </a:rPr>
              <a:t>Vous êtes ici !!!</a:t>
            </a:r>
            <a:endParaRPr lang="fr-BE" sz="1000" b="1" dirty="0">
              <a:solidFill>
                <a:schemeClr val="accent1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 rot="4630009">
            <a:off x="2376442" y="3790840"/>
            <a:ext cx="111142" cy="177950"/>
          </a:xfrm>
          <a:prstGeom prst="downArrow">
            <a:avLst>
              <a:gd name="adj1" fmla="val 50000"/>
              <a:gd name="adj2" fmla="val 33640"/>
            </a:avLst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451454" y="3712153"/>
            <a:ext cx="1093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 smtClean="0">
                <a:solidFill>
                  <a:schemeClr val="accent1"/>
                </a:solidFill>
              </a:rPr>
              <a:t>CHU</a:t>
            </a:r>
            <a:endParaRPr lang="fr-BE" sz="1000" b="1" dirty="0">
              <a:solidFill>
                <a:schemeClr val="accent1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 rot="4630009">
            <a:off x="2415664" y="2208733"/>
            <a:ext cx="111142" cy="177950"/>
          </a:xfrm>
          <a:prstGeom prst="downArrow">
            <a:avLst>
              <a:gd name="adj1" fmla="val 50000"/>
              <a:gd name="adj2" fmla="val 33640"/>
            </a:avLst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2531109" y="2114387"/>
            <a:ext cx="1446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 smtClean="0">
                <a:solidFill>
                  <a:schemeClr val="accent1"/>
                </a:solidFill>
              </a:rPr>
              <a:t>Amphis de </a:t>
            </a:r>
            <a:r>
              <a:rPr lang="fr-BE" sz="1000" b="1" dirty="0" err="1" smtClean="0">
                <a:solidFill>
                  <a:schemeClr val="accent1"/>
                </a:solidFill>
              </a:rPr>
              <a:t>l’europe</a:t>
            </a:r>
            <a:r>
              <a:rPr lang="fr-BE" sz="1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BE" sz="1000" b="1" dirty="0">
                <a:solidFill>
                  <a:schemeClr val="accent1"/>
                </a:solidFill>
              </a:rPr>
              <a:t>G</a:t>
            </a:r>
            <a:r>
              <a:rPr lang="fr-BE" sz="1000" b="1" dirty="0" smtClean="0">
                <a:solidFill>
                  <a:schemeClr val="accent1"/>
                </a:solidFill>
              </a:rPr>
              <a:t>rands amphis</a:t>
            </a:r>
            <a:endParaRPr lang="fr-BE" sz="1000" b="1" dirty="0">
              <a:solidFill>
                <a:schemeClr val="accent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77832" y="3337650"/>
            <a:ext cx="75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 smtClean="0">
                <a:solidFill>
                  <a:schemeClr val="accent1"/>
                </a:solidFill>
              </a:rPr>
              <a:t>Van </a:t>
            </a:r>
            <a:r>
              <a:rPr lang="fr-BE" sz="1000" b="1" dirty="0" err="1" smtClean="0">
                <a:solidFill>
                  <a:schemeClr val="accent1"/>
                </a:solidFill>
              </a:rPr>
              <a:t>Beneden</a:t>
            </a:r>
            <a:endParaRPr lang="fr-BE" sz="1000" b="1" dirty="0">
              <a:solidFill>
                <a:schemeClr val="accent1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5771815" y="3365427"/>
            <a:ext cx="106017" cy="172278"/>
          </a:xfrm>
          <a:prstGeom prst="downArrow">
            <a:avLst/>
          </a:prstGeom>
          <a:solidFill>
            <a:schemeClr val="accent1"/>
          </a:solidFill>
          <a:ln>
            <a:solidFill>
              <a:srgbClr val="C0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Flèche vers le bas 18"/>
          <p:cNvSpPr/>
          <p:nvPr/>
        </p:nvSpPr>
        <p:spPr>
          <a:xfrm>
            <a:off x="4810540" y="2590801"/>
            <a:ext cx="106017" cy="172278"/>
          </a:xfrm>
          <a:prstGeom prst="downArrow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4587858" y="2365028"/>
            <a:ext cx="1093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 smtClean="0">
                <a:solidFill>
                  <a:schemeClr val="accent1"/>
                </a:solidFill>
              </a:rPr>
              <a:t>Opéra</a:t>
            </a:r>
            <a:endParaRPr lang="fr-BE" sz="1000" b="1" dirty="0">
              <a:solidFill>
                <a:schemeClr val="accent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289" y="39917"/>
            <a:ext cx="5291535" cy="1050398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Pré-requis</a:t>
            </a:r>
            <a:endParaRPr lang="fr-FR" dirty="0" smtClean="0"/>
          </a:p>
        </p:txBody>
      </p:sp>
      <p:sp>
        <p:nvSpPr>
          <p:cNvPr id="10244" name="Rectangle 9"/>
          <p:cNvSpPr>
            <a:spLocks noGrp="1" noChangeArrowheads="1"/>
          </p:cNvSpPr>
          <p:nvPr>
            <p:ph idx="1"/>
          </p:nvPr>
        </p:nvSpPr>
        <p:spPr>
          <a:xfrm>
            <a:off x="258831" y="852695"/>
            <a:ext cx="6599169" cy="3476850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F"/>
            </a:pPr>
            <a:r>
              <a:rPr lang="fr-FR" alt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 théoriques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FR" altLang="fr-FR" sz="1800" dirty="0" smtClean="0"/>
              <a:t>Bases scientifiques</a:t>
            </a:r>
            <a:r>
              <a:rPr lang="fr-BE" altLang="fr-FR" sz="1800" dirty="0" smtClean="0"/>
              <a:t> ;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altLang="fr-FR" sz="1800" dirty="0" smtClean="0"/>
              <a:t>Cours en français, mais anglais</a:t>
            </a:r>
            <a:r>
              <a:rPr lang="fr-FR" altLang="fr-FR" sz="1800" dirty="0" smtClean="0"/>
              <a:t> = atout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FR" altLang="fr-FR" sz="1800" dirty="0" smtClean="0"/>
              <a:t>Motivation et travail régulier = critères indispensables</a:t>
            </a:r>
            <a:endParaRPr lang="fr-FR" altLang="fr-FR" sz="8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FR" altLang="fr-FR" sz="1800" dirty="0" smtClean="0"/>
              <a:t>Méthode de travail personnelle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F"/>
            </a:pPr>
            <a:r>
              <a:rPr lang="fr-FR" alt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 pratiques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altLang="fr-FR" sz="1800" dirty="0" smtClean="0"/>
              <a:t>Sciences de la motricité :</a:t>
            </a:r>
          </a:p>
          <a:p>
            <a:pPr lvl="3">
              <a:spcBef>
                <a:spcPct val="0"/>
              </a:spcBef>
            </a:pPr>
            <a:r>
              <a:rPr lang="fr-FR" altLang="fr-FR" sz="1200" dirty="0" smtClean="0"/>
              <a:t>Etre sportif</a:t>
            </a:r>
          </a:p>
          <a:p>
            <a:pPr lvl="3">
              <a:spcBef>
                <a:spcPct val="0"/>
              </a:spcBef>
            </a:pPr>
            <a:r>
              <a:rPr lang="fr-FR" altLang="fr-FR" sz="1200" dirty="0" smtClean="0"/>
              <a:t>Examen médical approfondi</a:t>
            </a:r>
            <a:endParaRPr lang="fr-FR" altLang="fr-FR" sz="1200" dirty="0"/>
          </a:p>
          <a:p>
            <a:pPr lvl="3">
              <a:spcBef>
                <a:spcPct val="0"/>
              </a:spcBef>
            </a:pPr>
            <a:r>
              <a:rPr lang="fr-FR" altLang="fr-FR" sz="1200" dirty="0"/>
              <a:t>Tests </a:t>
            </a:r>
            <a:r>
              <a:rPr lang="fr-FR" altLang="fr-FR" sz="1200" dirty="0" smtClean="0"/>
              <a:t>d’entrée (physique)</a:t>
            </a:r>
            <a:endParaRPr lang="fr-BE" altLang="fr-FR" sz="1200" dirty="0"/>
          </a:p>
          <a:p>
            <a:pPr marL="342906" lvl="1" indent="0">
              <a:lnSpc>
                <a:spcPct val="150000"/>
              </a:lnSpc>
              <a:spcBef>
                <a:spcPts val="0"/>
              </a:spcBef>
              <a:buNone/>
            </a:pPr>
            <a:endParaRPr lang="fr-BE" altLang="fr-FR" sz="1400" dirty="0" smtClean="0"/>
          </a:p>
          <a:p>
            <a:pPr lvl="1">
              <a:lnSpc>
                <a:spcPct val="100000"/>
              </a:lnSpc>
              <a:spcBef>
                <a:spcPct val="0"/>
              </a:spcBef>
              <a:buFont typeface="Monotype Sorts" pitchFamily="2" charset="2"/>
              <a:buNone/>
            </a:pPr>
            <a:endParaRPr lang="fr-BE" altLang="fr-FR" sz="900" dirty="0"/>
          </a:p>
        </p:txBody>
      </p:sp>
      <p:pic>
        <p:nvPicPr>
          <p:cNvPr id="10243" name="Picture 7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80" y="221803"/>
            <a:ext cx="1984166" cy="12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095" y="2544481"/>
            <a:ext cx="2426418" cy="234716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289" y="39917"/>
            <a:ext cx="5291535" cy="105039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Test à l’effort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idx="1"/>
          </p:nvPr>
        </p:nvSpPr>
        <p:spPr>
          <a:xfrm>
            <a:off x="258831" y="658732"/>
            <a:ext cx="6599169" cy="3476850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F"/>
            </a:pPr>
            <a:r>
              <a:rPr lang="fr-FR" alt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Sart-</a:t>
            </a:r>
            <a:r>
              <a:rPr lang="fr-FR" alt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Tilman</a:t>
            </a:r>
            <a:endParaRPr lang="fr-FR" altLang="fr-FR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FR" altLang="fr-FR" sz="1800" dirty="0" smtClean="0"/>
              <a:t>Prise de rdv : 04/366.78.83 (</a:t>
            </a:r>
            <a:r>
              <a:rPr lang="fr-FR" altLang="fr-FR" sz="1800" dirty="0" err="1" smtClean="0"/>
              <a:t>àpd</a:t>
            </a:r>
            <a:r>
              <a:rPr lang="fr-FR" altLang="fr-FR" sz="1800" dirty="0" smtClean="0"/>
              <a:t> 15/07/2020)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FR" altLang="fr-FR" sz="1800" dirty="0" smtClean="0"/>
              <a:t>Demande du médecin traitant (ordonnance)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FR" altLang="fr-FR" sz="1800" dirty="0" smtClean="0"/>
              <a:t>2 vignettes de mutuelle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F"/>
            </a:pPr>
            <a:r>
              <a:rPr lang="fr-FR" alt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altLang="fr-FR" sz="1800" dirty="0" smtClean="0"/>
              <a:t>Test sur tapis roulant ou bicyclette ergométrique :</a:t>
            </a:r>
          </a:p>
          <a:p>
            <a:pPr lvl="3">
              <a:spcBef>
                <a:spcPct val="0"/>
              </a:spcBef>
            </a:pPr>
            <a:r>
              <a:rPr lang="fr-FR" altLang="fr-FR" sz="1200" dirty="0" smtClean="0"/>
              <a:t>ECG, (ergo)spirométrie</a:t>
            </a:r>
          </a:p>
          <a:p>
            <a:pPr lvl="3">
              <a:spcBef>
                <a:spcPct val="0"/>
              </a:spcBef>
            </a:pPr>
            <a:r>
              <a:rPr lang="fr-FR" altLang="fr-FR" sz="1200" dirty="0" smtClean="0"/>
              <a:t>Examen médical approfondi</a:t>
            </a:r>
            <a:endParaRPr lang="fr-FR" altLang="fr-FR" sz="1200" dirty="0"/>
          </a:p>
          <a:p>
            <a:pPr lvl="3">
              <a:spcBef>
                <a:spcPct val="0"/>
              </a:spcBef>
            </a:pPr>
            <a:r>
              <a:rPr lang="fr-FR" altLang="fr-FR" sz="1200" dirty="0" smtClean="0"/>
              <a:t>Vérification </a:t>
            </a:r>
            <a:r>
              <a:rPr lang="fr-FR" altLang="fr-FR" sz="1200" u="sng" dirty="0" smtClean="0"/>
              <a:t>avant</a:t>
            </a:r>
            <a:r>
              <a:rPr lang="fr-FR" altLang="fr-FR" sz="1200" dirty="0" smtClean="0"/>
              <a:t> la reprise des cours pratiques </a:t>
            </a:r>
            <a:endParaRPr lang="fr-BE" altLang="fr-FR" sz="1200" dirty="0"/>
          </a:p>
          <a:p>
            <a:pPr marL="342906" lvl="1" indent="0">
              <a:lnSpc>
                <a:spcPct val="150000"/>
              </a:lnSpc>
              <a:spcBef>
                <a:spcPts val="0"/>
              </a:spcBef>
              <a:buNone/>
            </a:pPr>
            <a:endParaRPr lang="fr-BE" altLang="fr-FR" sz="1400" dirty="0" smtClean="0"/>
          </a:p>
          <a:p>
            <a:pPr lvl="1">
              <a:lnSpc>
                <a:spcPct val="100000"/>
              </a:lnSpc>
              <a:spcBef>
                <a:spcPct val="0"/>
              </a:spcBef>
              <a:buFont typeface="Monotype Sorts" pitchFamily="2" charset="2"/>
              <a:buNone/>
            </a:pPr>
            <a:endParaRPr lang="fr-BE" altLang="fr-FR" sz="9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8241" t="24514" r="38556" b="59167"/>
          <a:stretch/>
        </p:blipFill>
        <p:spPr>
          <a:xfrm>
            <a:off x="2393914" y="3703157"/>
            <a:ext cx="1906910" cy="1325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0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5728" y="221803"/>
            <a:ext cx="5291535" cy="10503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Organisation d’une année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0" y="2988364"/>
            <a:ext cx="6858000" cy="185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800"/>
          </a:p>
        </p:txBody>
      </p:sp>
      <p:sp>
        <p:nvSpPr>
          <p:cNvPr id="9" name="Rectangle 8"/>
          <p:cNvSpPr/>
          <p:nvPr/>
        </p:nvSpPr>
        <p:spPr>
          <a:xfrm>
            <a:off x="0" y="3127509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smtClean="0"/>
              <a:t>Sept</a:t>
            </a:r>
            <a:endParaRPr lang="fr-BE" sz="800" dirty="0"/>
          </a:p>
        </p:txBody>
      </p:sp>
      <p:sp>
        <p:nvSpPr>
          <p:cNvPr id="14" name="Rectangle 13"/>
          <p:cNvSpPr/>
          <p:nvPr/>
        </p:nvSpPr>
        <p:spPr>
          <a:xfrm>
            <a:off x="566400" y="3127507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err="1" smtClean="0"/>
              <a:t>Oct</a:t>
            </a:r>
            <a:endParaRPr lang="fr-BE" sz="800" dirty="0"/>
          </a:p>
        </p:txBody>
      </p:sp>
      <p:sp>
        <p:nvSpPr>
          <p:cNvPr id="15" name="Rectangle 14"/>
          <p:cNvSpPr/>
          <p:nvPr/>
        </p:nvSpPr>
        <p:spPr>
          <a:xfrm>
            <a:off x="1132800" y="3127507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err="1" smtClean="0"/>
              <a:t>Nov</a:t>
            </a:r>
            <a:endParaRPr lang="fr-BE" sz="800" dirty="0"/>
          </a:p>
        </p:txBody>
      </p:sp>
      <p:sp>
        <p:nvSpPr>
          <p:cNvPr id="16" name="Rectangle 15"/>
          <p:cNvSpPr/>
          <p:nvPr/>
        </p:nvSpPr>
        <p:spPr>
          <a:xfrm>
            <a:off x="1699200" y="3127507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err="1" smtClean="0"/>
              <a:t>Dec</a:t>
            </a:r>
            <a:endParaRPr lang="fr-BE" sz="800" dirty="0"/>
          </a:p>
        </p:txBody>
      </p:sp>
      <p:sp>
        <p:nvSpPr>
          <p:cNvPr id="17" name="Rectangle 16"/>
          <p:cNvSpPr/>
          <p:nvPr/>
        </p:nvSpPr>
        <p:spPr>
          <a:xfrm>
            <a:off x="2265600" y="3127505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err="1" smtClean="0"/>
              <a:t>Janv</a:t>
            </a:r>
            <a:endParaRPr lang="fr-BE" sz="800" dirty="0"/>
          </a:p>
        </p:txBody>
      </p:sp>
      <p:sp>
        <p:nvSpPr>
          <p:cNvPr id="18" name="Rectangle 17"/>
          <p:cNvSpPr/>
          <p:nvPr/>
        </p:nvSpPr>
        <p:spPr>
          <a:xfrm>
            <a:off x="2832000" y="3127505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err="1" smtClean="0"/>
              <a:t>Fevrier</a:t>
            </a:r>
            <a:endParaRPr lang="fr-BE" sz="800" dirty="0"/>
          </a:p>
        </p:txBody>
      </p:sp>
      <p:sp>
        <p:nvSpPr>
          <p:cNvPr id="19" name="Rectangle 18"/>
          <p:cNvSpPr/>
          <p:nvPr/>
        </p:nvSpPr>
        <p:spPr>
          <a:xfrm>
            <a:off x="3398400" y="3127501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/>
              <a:t>M</a:t>
            </a:r>
            <a:r>
              <a:rPr lang="fr-BE" sz="800" dirty="0" smtClean="0"/>
              <a:t>ars</a:t>
            </a:r>
            <a:endParaRPr lang="fr-BE" sz="800" dirty="0"/>
          </a:p>
        </p:txBody>
      </p:sp>
      <p:sp>
        <p:nvSpPr>
          <p:cNvPr id="20" name="Rectangle 19"/>
          <p:cNvSpPr/>
          <p:nvPr/>
        </p:nvSpPr>
        <p:spPr>
          <a:xfrm>
            <a:off x="3964800" y="3127499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smtClean="0"/>
              <a:t>Avril</a:t>
            </a:r>
            <a:endParaRPr lang="fr-BE" sz="800" dirty="0"/>
          </a:p>
        </p:txBody>
      </p:sp>
      <p:sp>
        <p:nvSpPr>
          <p:cNvPr id="21" name="Rectangle 20"/>
          <p:cNvSpPr/>
          <p:nvPr/>
        </p:nvSpPr>
        <p:spPr>
          <a:xfrm>
            <a:off x="4531200" y="3127499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smtClean="0"/>
              <a:t>Mai</a:t>
            </a:r>
            <a:endParaRPr lang="fr-BE" sz="800" dirty="0"/>
          </a:p>
        </p:txBody>
      </p:sp>
      <p:sp>
        <p:nvSpPr>
          <p:cNvPr id="22" name="Rectangle 21"/>
          <p:cNvSpPr/>
          <p:nvPr/>
        </p:nvSpPr>
        <p:spPr>
          <a:xfrm>
            <a:off x="5097600" y="3127499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smtClean="0"/>
              <a:t>Juin</a:t>
            </a:r>
            <a:endParaRPr lang="fr-BE" sz="800" dirty="0"/>
          </a:p>
        </p:txBody>
      </p:sp>
      <p:sp>
        <p:nvSpPr>
          <p:cNvPr id="23" name="Rectangle 22"/>
          <p:cNvSpPr/>
          <p:nvPr/>
        </p:nvSpPr>
        <p:spPr>
          <a:xfrm>
            <a:off x="5664000" y="3127497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smtClean="0"/>
              <a:t>Juillet</a:t>
            </a:r>
            <a:endParaRPr lang="fr-BE" sz="800" dirty="0"/>
          </a:p>
        </p:txBody>
      </p:sp>
      <p:sp>
        <p:nvSpPr>
          <p:cNvPr id="24" name="Rectangle 23"/>
          <p:cNvSpPr/>
          <p:nvPr/>
        </p:nvSpPr>
        <p:spPr>
          <a:xfrm>
            <a:off x="6230400" y="3127497"/>
            <a:ext cx="566400" cy="33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smtClean="0"/>
              <a:t>Août</a:t>
            </a:r>
            <a:endParaRPr lang="fr-BE" sz="8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71061" y="2418520"/>
            <a:ext cx="0" cy="636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12644" y="1772189"/>
            <a:ext cx="109993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Reprise cours</a:t>
            </a:r>
            <a:endParaRPr lang="fr-BE" dirty="0"/>
          </a:p>
        </p:txBody>
      </p:sp>
      <p:sp>
        <p:nvSpPr>
          <p:cNvPr id="25" name="Rectangle 24"/>
          <p:cNvSpPr/>
          <p:nvPr/>
        </p:nvSpPr>
        <p:spPr>
          <a:xfrm>
            <a:off x="384313" y="2557661"/>
            <a:ext cx="1881287" cy="324679"/>
          </a:xfrm>
          <a:prstGeom prst="rect">
            <a:avLst/>
          </a:prstGeom>
          <a:solidFill>
            <a:srgbClr val="92D050"/>
          </a:solidFill>
          <a:ln w="6350">
            <a:solidFill>
              <a:srgbClr val="9EF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Cours Q1</a:t>
            </a:r>
            <a:endParaRPr lang="fr-BE" dirty="0"/>
          </a:p>
        </p:txBody>
      </p:sp>
      <p:sp>
        <p:nvSpPr>
          <p:cNvPr id="31" name="Rectangle 30"/>
          <p:cNvSpPr/>
          <p:nvPr/>
        </p:nvSpPr>
        <p:spPr>
          <a:xfrm>
            <a:off x="3082070" y="2554347"/>
            <a:ext cx="2026142" cy="324679"/>
          </a:xfrm>
          <a:prstGeom prst="rect">
            <a:avLst/>
          </a:prstGeom>
          <a:solidFill>
            <a:srgbClr val="92D050"/>
          </a:solidFill>
          <a:ln w="6350">
            <a:solidFill>
              <a:srgbClr val="9EF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 smtClean="0"/>
              <a:t>Cours Q2</a:t>
            </a:r>
            <a:endParaRPr lang="fr-BE" dirty="0"/>
          </a:p>
        </p:txBody>
      </p:sp>
      <p:sp>
        <p:nvSpPr>
          <p:cNvPr id="32" name="Rectangle 31"/>
          <p:cNvSpPr/>
          <p:nvPr/>
        </p:nvSpPr>
        <p:spPr>
          <a:xfrm>
            <a:off x="2278851" y="2557661"/>
            <a:ext cx="331827" cy="324679"/>
          </a:xfrm>
          <a:prstGeom prst="rect">
            <a:avLst/>
          </a:prstGeom>
          <a:solidFill>
            <a:srgbClr val="FF6600"/>
          </a:solidFill>
          <a:ln w="63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00" dirty="0" smtClean="0"/>
              <a:t>BLQ</a:t>
            </a:r>
            <a:endParaRPr lang="fr-BE" sz="600" dirty="0"/>
          </a:p>
        </p:txBody>
      </p:sp>
      <p:sp>
        <p:nvSpPr>
          <p:cNvPr id="33" name="Rectangle 32"/>
          <p:cNvSpPr/>
          <p:nvPr/>
        </p:nvSpPr>
        <p:spPr>
          <a:xfrm>
            <a:off x="2623929" y="2557676"/>
            <a:ext cx="437323" cy="324679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BE" sz="800" dirty="0" smtClean="0"/>
              <a:t>EX Q1</a:t>
            </a:r>
            <a:endParaRPr lang="fr-BE" sz="800" dirty="0"/>
          </a:p>
        </p:txBody>
      </p:sp>
      <p:sp>
        <p:nvSpPr>
          <p:cNvPr id="34" name="ZoneTexte 33"/>
          <p:cNvSpPr txBox="1"/>
          <p:nvPr/>
        </p:nvSpPr>
        <p:spPr>
          <a:xfrm>
            <a:off x="2056086" y="1490221"/>
            <a:ext cx="1372914" cy="9233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Session</a:t>
            </a:r>
          </a:p>
          <a:p>
            <a:r>
              <a:rPr lang="fr-BE" dirty="0" smtClean="0"/>
              <a:t>Janvier</a:t>
            </a:r>
          </a:p>
          <a:p>
            <a:r>
              <a:rPr lang="fr-BE" dirty="0" smtClean="0"/>
              <a:t>1</a:t>
            </a:r>
            <a:r>
              <a:rPr lang="fr-BE" baseline="30000" dirty="0" smtClean="0"/>
              <a:t>ère</a:t>
            </a:r>
            <a:r>
              <a:rPr lang="fr-BE" dirty="0" smtClean="0"/>
              <a:t> session</a:t>
            </a:r>
            <a:endParaRPr lang="fr-BE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2631496" y="2418522"/>
            <a:ext cx="5687" cy="63610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3049878" y="2415200"/>
            <a:ext cx="5687" cy="63610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127373" y="2551050"/>
            <a:ext cx="555788" cy="324679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BE" sz="800" dirty="0" smtClean="0"/>
              <a:t>EX Q2</a:t>
            </a:r>
            <a:endParaRPr lang="fr-BE" sz="800" dirty="0"/>
          </a:p>
        </p:txBody>
      </p:sp>
      <p:sp>
        <p:nvSpPr>
          <p:cNvPr id="41" name="ZoneTexte 40"/>
          <p:cNvSpPr txBox="1"/>
          <p:nvPr/>
        </p:nvSpPr>
        <p:spPr>
          <a:xfrm>
            <a:off x="4336495" y="1490221"/>
            <a:ext cx="1397886" cy="9233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Session</a:t>
            </a:r>
          </a:p>
          <a:p>
            <a:r>
              <a:rPr lang="fr-BE" dirty="0" smtClean="0"/>
              <a:t>Juin</a:t>
            </a:r>
          </a:p>
          <a:p>
            <a:r>
              <a:rPr lang="fr-BE" dirty="0"/>
              <a:t>1</a:t>
            </a:r>
            <a:r>
              <a:rPr lang="fr-BE" baseline="30000" dirty="0"/>
              <a:t>ère</a:t>
            </a:r>
            <a:r>
              <a:rPr lang="fr-BE" dirty="0"/>
              <a:t> </a:t>
            </a:r>
            <a:r>
              <a:rPr lang="fr-BE" dirty="0" smtClean="0"/>
              <a:t>session</a:t>
            </a:r>
            <a:endParaRPr lang="fr-BE" dirty="0"/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5134941" y="2418522"/>
            <a:ext cx="5687" cy="63610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5658313" y="2421826"/>
            <a:ext cx="5687" cy="63610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277861" y="2551049"/>
            <a:ext cx="331827" cy="324679"/>
          </a:xfrm>
          <a:prstGeom prst="rect">
            <a:avLst/>
          </a:prstGeom>
          <a:solidFill>
            <a:srgbClr val="FF6600"/>
          </a:solidFill>
          <a:ln w="63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00" dirty="0" smtClean="0"/>
              <a:t>BLQ</a:t>
            </a:r>
            <a:endParaRPr lang="fr-BE" sz="600" dirty="0"/>
          </a:p>
        </p:txBody>
      </p:sp>
      <p:sp>
        <p:nvSpPr>
          <p:cNvPr id="37" name="Rectangle 36"/>
          <p:cNvSpPr/>
          <p:nvPr/>
        </p:nvSpPr>
        <p:spPr>
          <a:xfrm>
            <a:off x="5035438" y="2557488"/>
            <a:ext cx="80342" cy="32467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ZoneTexte 47"/>
          <p:cNvSpPr txBox="1"/>
          <p:nvPr/>
        </p:nvSpPr>
        <p:spPr>
          <a:xfrm>
            <a:off x="5327374" y="3966728"/>
            <a:ext cx="1503845" cy="9233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BE" dirty="0" smtClean="0"/>
              <a:t>Session</a:t>
            </a:r>
          </a:p>
          <a:p>
            <a:pPr algn="r"/>
            <a:r>
              <a:rPr lang="fr-BE" dirty="0" smtClean="0"/>
              <a:t>Août</a:t>
            </a:r>
          </a:p>
          <a:p>
            <a:pPr algn="r"/>
            <a:r>
              <a:rPr lang="fr-BE" dirty="0" smtClean="0"/>
              <a:t>2</a:t>
            </a:r>
            <a:r>
              <a:rPr lang="fr-BE" baseline="30000" dirty="0" smtClean="0"/>
              <a:t>ème</a:t>
            </a:r>
            <a:r>
              <a:rPr lang="fr-BE" dirty="0" smtClean="0"/>
              <a:t> session</a:t>
            </a:r>
            <a:endParaRPr lang="fr-BE" dirty="0"/>
          </a:p>
        </p:txBody>
      </p:sp>
      <p:sp>
        <p:nvSpPr>
          <p:cNvPr id="49" name="Rectangle 48"/>
          <p:cNvSpPr/>
          <p:nvPr/>
        </p:nvSpPr>
        <p:spPr>
          <a:xfrm>
            <a:off x="5824824" y="3506222"/>
            <a:ext cx="595854" cy="324679"/>
          </a:xfrm>
          <a:prstGeom prst="rect">
            <a:avLst/>
          </a:prstGeom>
          <a:solidFill>
            <a:srgbClr val="FF6600"/>
          </a:solidFill>
          <a:ln w="63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00" dirty="0" smtClean="0"/>
              <a:t>BLQ</a:t>
            </a:r>
            <a:endParaRPr lang="fr-BE" sz="600" dirty="0"/>
          </a:p>
        </p:txBody>
      </p:sp>
      <p:sp>
        <p:nvSpPr>
          <p:cNvPr id="50" name="Rectangle 49"/>
          <p:cNvSpPr/>
          <p:nvPr/>
        </p:nvSpPr>
        <p:spPr>
          <a:xfrm>
            <a:off x="6420678" y="3506221"/>
            <a:ext cx="436242" cy="324679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BE" sz="800" dirty="0" smtClean="0"/>
              <a:t>EX Q1=Q2</a:t>
            </a:r>
            <a:endParaRPr lang="fr-BE" sz="800" dirty="0"/>
          </a:p>
        </p:txBody>
      </p:sp>
      <p:cxnSp>
        <p:nvCxnSpPr>
          <p:cNvPr id="51" name="Connecteur droit avec flèche 50"/>
          <p:cNvCxnSpPr/>
          <p:nvPr/>
        </p:nvCxnSpPr>
        <p:spPr>
          <a:xfrm flipV="1">
            <a:off x="6420066" y="3126370"/>
            <a:ext cx="612" cy="6238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6824566" y="3126370"/>
            <a:ext cx="2152" cy="5432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566400" y="3750245"/>
            <a:ext cx="4324732" cy="1231106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r>
              <a:rPr lang="fr-BE" baseline="30000" dirty="0" smtClean="0"/>
              <a:t>er</a:t>
            </a:r>
            <a:r>
              <a:rPr lang="fr-BE" dirty="0" smtClean="0"/>
              <a:t> Bloc :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BE" sz="1400" dirty="0" smtClean="0"/>
              <a:t>Interrogations à caractère dispensatoire en janvier (obligatoires)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BE" sz="1400" dirty="0" smtClean="0"/>
              <a:t>2</a:t>
            </a:r>
            <a:r>
              <a:rPr lang="fr-BE" sz="1400" baseline="30000" dirty="0" smtClean="0"/>
              <a:t>ème</a:t>
            </a:r>
            <a:r>
              <a:rPr lang="fr-BE" sz="1400" dirty="0" smtClean="0"/>
              <a:t> chance en juin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BE" sz="1400" dirty="0" smtClean="0"/>
              <a:t>3</a:t>
            </a:r>
            <a:r>
              <a:rPr lang="fr-BE" sz="1400" baseline="30000" dirty="0" smtClean="0"/>
              <a:t>ème</a:t>
            </a:r>
            <a:r>
              <a:rPr lang="fr-BE" sz="1400" dirty="0" smtClean="0"/>
              <a:t> chance en août</a:t>
            </a:r>
            <a:endParaRPr lang="fr-BE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65" name="Group 3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7639698"/>
              </p:ext>
            </p:extLst>
          </p:nvPr>
        </p:nvGraphicFramePr>
        <p:xfrm>
          <a:off x="174530" y="1283877"/>
          <a:ext cx="3137845" cy="1717013"/>
        </p:xfrm>
        <a:graphic>
          <a:graphicData uri="http://schemas.openxmlformats.org/drawingml/2006/table">
            <a:tbl>
              <a:tblPr/>
              <a:tblGrid>
                <a:gridCol w="255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47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Sciences motricité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1435" marR="51435" marT="25714" marB="2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Physique (50+20+20)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1435" marR="51435" marT="25714" marB="2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1435" marR="51435" marT="25714" marB="2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Chimie 1 (30+12+10)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1435" marR="51435" marT="25714" marB="2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marL="51435" marR="51435" marT="25714" marB="2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Biologie 1 (20+8+20)</a:t>
                      </a:r>
                    </a:p>
                  </a:txBody>
                  <a:tcPr marL="51435" marR="51435" marT="25714" marB="2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1435" marR="51435" marT="25714" marB="2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6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Anat. hum. (25+10+0)</a:t>
                      </a:r>
                    </a:p>
                  </a:txBody>
                  <a:tcPr marL="51435" marR="51435" marT="25714" marB="2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51435" marR="51435" marT="25714" marB="2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Anat. Loco.(30+10+0)</a:t>
                      </a:r>
                    </a:p>
                  </a:txBody>
                  <a:tcPr marL="51435" marR="51435" marT="25714" marB="2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marL="51435" marR="51435" marT="25714" marB="2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6466" name="Text Box 34"/>
          <p:cNvSpPr txBox="1">
            <a:spLocks noChangeArrowheads="1"/>
          </p:cNvSpPr>
          <p:nvPr/>
        </p:nvSpPr>
        <p:spPr bwMode="auto">
          <a:xfrm>
            <a:off x="4576979" y="3614448"/>
            <a:ext cx="1579661" cy="50783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*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FF33CC"/>
              </a:buClr>
              <a:buSzPct val="50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BE" altLang="fr-FR" sz="1350" dirty="0">
                <a:solidFill>
                  <a:srgbClr val="FFFFFF"/>
                </a:solidFill>
                <a:latin typeface="Trebuchet MS" panose="020B0603020202020204" pitchFamily="34" charset="0"/>
              </a:rPr>
              <a:t>1 crédit </a:t>
            </a:r>
            <a:r>
              <a:rPr lang="fr-BE" altLang="fr-FR" sz="1350" dirty="0">
                <a:latin typeface="Trebuchet MS" panose="020B0603020202020204" pitchFamily="34" charset="0"/>
              </a:rPr>
              <a:t>±</a:t>
            </a:r>
            <a:r>
              <a:rPr lang="fr-BE" altLang="fr-FR" sz="1350" dirty="0">
                <a:solidFill>
                  <a:srgbClr val="FFFFFF"/>
                </a:solidFill>
                <a:latin typeface="Trebuchet MS" panose="020B0603020202020204" pitchFamily="34" charset="0"/>
              </a:rPr>
              <a:t> 30 h travail étudiant</a:t>
            </a:r>
            <a:endParaRPr lang="fr-FR" altLang="fr-FR" sz="135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4171571" y="2085116"/>
            <a:ext cx="2390478" cy="525208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*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FF33CC"/>
              </a:buClr>
              <a:buSzPct val="50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BE" altLang="fr-FR" sz="788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1350">
                <a:solidFill>
                  <a:srgbClr val="FFFFFF"/>
                </a:solidFill>
                <a:latin typeface="Trebuchet MS" panose="020B0603020202020204" pitchFamily="34" charset="0"/>
              </a:rPr>
              <a:t>http://www.uliege.be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675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45728" y="221803"/>
            <a:ext cx="5291535" cy="10503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Programme du bloc 1</a:t>
            </a:r>
          </a:p>
        </p:txBody>
      </p:sp>
      <p:graphicFrame>
        <p:nvGraphicFramePr>
          <p:cNvPr id="9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980100"/>
              </p:ext>
            </p:extLst>
          </p:nvPr>
        </p:nvGraphicFramePr>
        <p:xfrm>
          <a:off x="174529" y="3140342"/>
          <a:ext cx="3137845" cy="1280409"/>
        </p:xfrm>
        <a:graphic>
          <a:graphicData uri="http://schemas.openxmlformats.org/drawingml/2006/table">
            <a:tbl>
              <a:tblPr/>
              <a:tblGrid>
                <a:gridCol w="2555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Intro. </a:t>
                      </a:r>
                      <a:r>
                        <a:rPr kumimoji="0" lang="fr-B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entr</a:t>
                      </a: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 1 (10+0+0)</a:t>
                      </a:r>
                    </a:p>
                  </a:txBody>
                  <a:tcPr marL="51435" marR="51435" marT="25719" marB="2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51435" marR="51435" marT="25719" marB="2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Bases </a:t>
                      </a:r>
                      <a:r>
                        <a:rPr kumimoji="0" lang="fr-B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interv</a:t>
                      </a: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 1 (15+0+0)</a:t>
                      </a:r>
                    </a:p>
                  </a:txBody>
                  <a:tcPr marL="51435" marR="51435" marT="25719" marB="2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51435" marR="51435" marT="25719" marB="2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Concepts EPS (15+0+0)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Pratique EPS (0+120+0)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392017" y="883856"/>
            <a:ext cx="190468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dirty="0" smtClean="0"/>
              <a:t>Quadrimestre 1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81706" y="4612153"/>
            <a:ext cx="455284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r>
              <a:rPr lang="fr-BE" baseline="30000" dirty="0" smtClean="0"/>
              <a:t>er</a:t>
            </a:r>
            <a:r>
              <a:rPr lang="fr-BE" dirty="0" smtClean="0"/>
              <a:t> année = 34 ECTS de cours généraux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872C-AB1E-4023-8A71-F0C43D85C300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28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66" grpId="0" animBg="1"/>
      <p:bldP spid="1464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45728" y="221803"/>
            <a:ext cx="5291535" cy="10503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Programme du bloc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92017" y="883856"/>
            <a:ext cx="190468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dirty="0" smtClean="0"/>
              <a:t>Quadrimestre 1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872C-AB1E-4023-8A71-F0C43D85C300}" type="slidenum">
              <a:rPr lang="fr-FR" altLang="fr-FR" smtClean="0"/>
              <a:pPr/>
              <a:t>9</a:t>
            </a:fld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4096" t="30053" r="20742" b="8814"/>
          <a:stretch/>
        </p:blipFill>
        <p:spPr>
          <a:xfrm>
            <a:off x="704035" y="1459621"/>
            <a:ext cx="5333228" cy="3221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878</Words>
  <Application>Microsoft Office PowerPoint</Application>
  <PresentationFormat>Personnalisé</PresentationFormat>
  <Paragraphs>284</Paragraphs>
  <Slides>20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Century Gothic</vt:lpstr>
      <vt:lpstr>Comic Sans MS</vt:lpstr>
      <vt:lpstr>Monotype Sorts</vt:lpstr>
      <vt:lpstr>Tahoma</vt:lpstr>
      <vt:lpstr>Times New Roman</vt:lpstr>
      <vt:lpstr>Trebuchet MS</vt:lpstr>
      <vt:lpstr>Wingdings</vt:lpstr>
      <vt:lpstr>Wingdings 3</vt:lpstr>
      <vt:lpstr>Ion</vt:lpstr>
      <vt:lpstr>Promotion des études Sciences de la motricité </vt:lpstr>
      <vt:lpstr>L’organisation des études</vt:lpstr>
      <vt:lpstr>Généralités sur les études universitaires</vt:lpstr>
      <vt:lpstr>Où se donnent les cours ?</vt:lpstr>
      <vt:lpstr>Pré-requis</vt:lpstr>
      <vt:lpstr>Test à l’effort</vt:lpstr>
      <vt:lpstr>Organisation d’une année</vt:lpstr>
      <vt:lpstr>Programme du bloc 1</vt:lpstr>
      <vt:lpstr>Programme du bloc 1</vt:lpstr>
      <vt:lpstr>Programme du bloc 1</vt:lpstr>
      <vt:lpstr>Programme du bloc 1</vt:lpstr>
      <vt:lpstr>Evaluation : principes généraux</vt:lpstr>
      <vt:lpstr>Evaluation : principes généraux</vt:lpstr>
      <vt:lpstr>Evaluation : principes généraux</vt:lpstr>
      <vt:lpstr>Présentation PowerPoint</vt:lpstr>
      <vt:lpstr>Sciences de la motricité </vt:lpstr>
      <vt:lpstr>Présentation PowerPoint</vt:lpstr>
      <vt:lpstr>Une année à l’unif, c’est comme …</vt:lpstr>
      <vt:lpstr>Où trouver des informations?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2020-05-13T09:01:54Z</dcterms:modified>
</cp:coreProperties>
</file>